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png" ContentType="image/png"/>
  <Default Extension="gif" ContentType="image/gif"/>
  <Default Extension="m4v" ContentType="video/mp4"/>
  <Default Extension="mp4" ContentType="video/mp4"/>
  <Default Extension="svg" ContentType="image/svg+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12"/>
  </p:notesMasterIdLst>
  <p:sldSz cx="12192000" cy="6858000" type="custom"/>
  <p:notesSz cx="6858000" cy="12192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13"/>
  </p:normalViewPr>
  <p:slideViewPr>
    <p:cSldViewPr snapToGrid="0" snapToObjects="1">
      <p:cViewPr varScale="1">
        <p:scale>
          <a:sx n="119" d="100"/>
          <a:sy n="119" d="100"/>
        </p:scale>
        <p:origin x="31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  <Relationship Id="rId1" Target="slideMasters/slideMaster1.xml" Type="http://schemas.openxmlformats.org/officeDocument/2006/relationships/slideMaster"/>  <Relationship Id="rId2" Target="slides/slide1.xml" Type="http://schemas.openxmlformats.org/officeDocument/2006/relationships/slide"/>  <Relationship Id="rId3" Target="slides/slide2.xml" Type="http://schemas.openxmlformats.org/officeDocument/2006/relationships/slide"/>  <Relationship Id="rId4" Target="slides/slide3.xml" Type="http://schemas.openxmlformats.org/officeDocument/2006/relationships/slide"/>  <Relationship Id="rId5" Target="slides/slide4.xml" Type="http://schemas.openxmlformats.org/officeDocument/2006/relationships/slide"/>  <Relationship Id="rId6" Target="slides/slide5.xml" Type="http://schemas.openxmlformats.org/officeDocument/2006/relationships/slide"/>  <Relationship Id="rId7" Target="slides/slide6.xml" Type="http://schemas.openxmlformats.org/officeDocument/2006/relationships/slide"/>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heme" Target="theme/theme1.xml"/>  <Relationship Id="rId11" Type="http://schemas.openxmlformats.org/officeDocument/2006/relationships/tableStyles" Target="tableStyles.xml"/>  <Relationship Id="rId12" Type="http://schemas.openxmlformats.org/officeDocument/2006/relationships/notesMaster" Target="notesMasters/notesMaster1.xml"/></Relationships>
</file>

<file path=ppt/notesMasters/_rels/notesMaster1.xml.rels><?xml version="1.0" encoding="UTF-8"?>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smtClean="0"/>
              <a:t>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smtClean="0"/>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smtClean="0"/>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ustDataLst/>
  </p:cSld>
  <p:clrMapOvr>
    <a:masterClrMapping/>
  </p:clrMapOvr>
</p:sldLayout>
</file>

<file path=ppt/slideMasters/_rels/slideMaster1.xml.rels><?xml version="1.0" encoding="UTF-8" standalone="yes"?><Relationships xmlns="http://schemas.openxmlformats.org/package/2006/relationships"><Relationship Id="rId1" Target="../slideLayouts/slideLayout1.xml" Type="http://schemas.openxmlformats.org/officeDocument/2006/relationships/slideLayout"/><Relationship Id="rId2" Target="../theme/theme1.xml" Type="http://schemas.openxmlformats.org/officeDocument/2006/relationships/theme"/></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arget="../media/image1.png" Type="http://schemas.openxmlformats.org/officeDocument/2006/relationships/image"/><Relationship Id="rId2" Target="../slideLayouts/slideLayout1.xml" Type="http://schemas.openxmlformats.org/officeDocument/2006/relationships/slideLayout"/><Relationship Id="rId3" Target="../notesSlides/notesSlide1.xml" Type="http://schemas.openxmlformats.org/officeDocument/2006/relationships/notesSlide"/></Relationships>
</file>

<file path=ppt/slides/_rels/slide2.xml.rels><?xml version="1.0" encoding="UTF-8" standalone="yes"?><Relationships xmlns="http://schemas.openxmlformats.org/package/2006/relationships"><Relationship Id="rId1" Target="../media/image2.png" Type="http://schemas.openxmlformats.org/officeDocument/2006/relationships/image"/><Relationship Id="rId2" Target="../media/image3.sv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8.png" Type="http://schemas.openxmlformats.org/officeDocument/2006/relationships/image"/><Relationship Id="rId8" Target="../media/image9.svg" Type="http://schemas.openxmlformats.org/officeDocument/2006/relationships/image"/><Relationship Id="rId9" Target="../slideLayouts/slideLayout1.xml" Type="http://schemas.openxmlformats.org/officeDocument/2006/relationships/slideLayout"/><Relationship Id="rId10" Target="../notesSlides/notesSlide2.xml" Type="http://schemas.openxmlformats.org/officeDocument/2006/relationships/notesSlide"/></Relationships>
</file>

<file path=ppt/slides/_rels/slide3.xml.rels><?xml version="1.0" encoding="UTF-8" standalone="yes"?><Relationships xmlns="http://schemas.openxmlformats.org/package/2006/relationships"><Relationship Id="rId1" Target="../media/image10.png" Type="http://schemas.openxmlformats.org/officeDocument/2006/relationships/image"/><Relationship Id="rId2" Target="../media/image11.sv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slideLayouts/slideLayout1.xml" Type="http://schemas.openxmlformats.org/officeDocument/2006/relationships/slideLayout"/><Relationship Id="rId8" Target="../notesSlides/notesSlide3.xml" Type="http://schemas.openxmlformats.org/officeDocument/2006/relationships/notesSlide"/></Relationships>
</file>

<file path=ppt/slides/_rels/slide4.xml.rels><?xml version="1.0" encoding="UTF-8" standalone="yes"?><Relationships xmlns="http://schemas.openxmlformats.org/package/2006/relationships"><Relationship Id="rId1" Target="../media/image16.png" Type="http://schemas.openxmlformats.org/officeDocument/2006/relationships/image"/><Relationship Id="rId2" Target="../media/image17.svg" Type="http://schemas.openxmlformats.org/officeDocument/2006/relationships/image"/><Relationship Id="rId3" Target="../media/image18.png" Type="http://schemas.openxmlformats.org/officeDocument/2006/relationships/image"/><Relationship Id="rId4" Target="../media/image19.sv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slideLayouts/slideLayout1.xml" Type="http://schemas.openxmlformats.org/officeDocument/2006/relationships/slideLayout"/><Relationship Id="rId8" Target="../notesSlides/notesSlide4.xml" Type="http://schemas.openxmlformats.org/officeDocument/2006/relationships/notesSlide"/></Relationships>
</file>

<file path=ppt/slides/_rels/slide5.xml.rels><?xml version="1.0" encoding="UTF-8" standalone="yes"?><Relationships xmlns="http://schemas.openxmlformats.org/package/2006/relationships"><Relationship Id="rId1" Target="../media/image22.png" Type="http://schemas.openxmlformats.org/officeDocument/2006/relationships/image"/><Relationship Id="rId2" Target="../media/image23.svg" Type="http://schemas.openxmlformats.org/officeDocument/2006/relationships/image"/><Relationship Id="rId3" Target="../media/image24.png" Type="http://schemas.openxmlformats.org/officeDocument/2006/relationships/image"/><Relationship Id="rId4" Target="../media/image25.svg" Type="http://schemas.openxmlformats.org/officeDocument/2006/relationships/image"/><Relationship Id="rId5" Target="../media/image26.png" Type="http://schemas.openxmlformats.org/officeDocument/2006/relationships/image"/><Relationship Id="rId6" Target="../media/image27.svg" Type="http://schemas.openxmlformats.org/officeDocument/2006/relationships/image"/><Relationship Id="rId7" Target="../media/image28.png" Type="http://schemas.openxmlformats.org/officeDocument/2006/relationships/image"/><Relationship Id="rId8" Target="../media/image29.svg" Type="http://schemas.openxmlformats.org/officeDocument/2006/relationships/image"/><Relationship Id="rId9" Target="../slideLayouts/slideLayout1.xml" Type="http://schemas.openxmlformats.org/officeDocument/2006/relationships/slideLayout"/><Relationship Id="rId10" Target="../notesSlides/notesSlide5.xml" Type="http://schemas.openxmlformats.org/officeDocument/2006/relationships/notesSlide"/></Relationships>
</file>

<file path=ppt/slides/_rels/slide6.xml.rels><?xml version="1.0" encoding="UTF-8" standalone="yes"?><Relationships xmlns="http://schemas.openxmlformats.org/package/2006/relationships"><Relationship Id="rId1" Target="../media/image30.png" Type="http://schemas.openxmlformats.org/officeDocument/2006/relationships/image"/><Relationship Id="rId2" Target="../media/image31.svg" Type="http://schemas.openxmlformats.org/officeDocument/2006/relationships/image"/><Relationship Id="rId3" Target="../media/image32.png" Type="http://schemas.openxmlformats.org/officeDocument/2006/relationships/image"/><Relationship Id="rId4" Target="../media/image33.svg" Type="http://schemas.openxmlformats.org/officeDocument/2006/relationships/image"/><Relationship Id="rId5" Target="../media/image34.png" Type="http://schemas.openxmlformats.org/officeDocument/2006/relationships/image"/><Relationship Id="rId6" Target="../media/image35.svg" Type="http://schemas.openxmlformats.org/officeDocument/2006/relationships/image"/><Relationship Id="rId7" Target="../media/image36.png" Type="http://schemas.openxmlformats.org/officeDocument/2006/relationships/image"/><Relationship Id="rId8" Target="../media/image37.svg" Type="http://schemas.openxmlformats.org/officeDocument/2006/relationships/image"/><Relationship Id="rId9" Target="../slideLayouts/slideLayout1.xml" Type="http://schemas.openxmlformats.org/officeDocument/2006/relationships/slideLayout"/><Relationship Id="rId10" Target="../notesSlides/notesSlide6.xml" Type="http://schemas.openxmlformats.org/officeDocument/2006/relationships/notesSlide"/></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ae9e6"/>
        </a:solidFill>
        <a:effectLst/>
      </p:bgPr>
    </p:bg>
    <p:spTree>
      <p:nvGrpSpPr>
        <p:cNvPr id="1" name=""/>
        <p:cNvGrpSpPr/>
        <p:nvPr/>
      </p:nvGrpSpPr>
      <p:grpSpPr>
        <a:xfrm>
          <a:off x="0" y="0"/>
          <a:ext cx="0" cy="0"/>
          <a:chOff x="0" y="0"/>
          <a:chExt cx="0" cy="0"/>
        </a:xfrm>
      </p:grpSpPr>
      <p:sp>
        <p:nvSpPr>
          <p:cNvPr id="2" name="Object 1"/>
          <p:cNvSpPr/>
          <p:nvPr/>
        </p:nvSpPr>
        <p:spPr>
          <a:xfrm>
            <a:off x="380905" y="4139634"/>
            <a:ext cx="10258018" cy="1381970"/>
          </a:xfrm>
          <a:prstGeom prst="rect">
            <a:avLst/>
          </a:prstGeom>
          <a:noFill/>
        </p:spPr>
        <p:txBody>
          <a:bodyPr wrap="square" rtlCol="0" anchor="ctr" bIns="0" lIns="0" rIns="0" tIns="0"/>
          <a:lstStyle/>
          <a:p>
            <a:pPr algn="l">
              <a:lnSpc>
                <a:spcPts val="2722"/>
              </a:lnSpc>
              <a:buNone/>
            </a:pPr>
            <a:r>
              <a:rPr lang="en-US" b="1" sz="2430" spc="73" kern="0" dirty="0" smtClean="0">
                <a:solidFill>
                  <a:srgbClr val="000000"/>
                </a:solidFill>
                <a:latin typeface="Jost*" pitchFamily="34" charset="0"/>
                <a:ea typeface="Jost*" pitchFamily="34" charset="-122"/>
                <a:cs typeface="Jost*" pitchFamily="34" charset="-120"/>
              </a:rPr>
              <a:t>PROCEDURES TO IMPLEMENT CHATGPT IN TOURISM CONTENT GENERATION THROUGH MULTIMODAL ANALYSIS AND CRITICAL ENGAGEMENT: APPLICATION OF AI IN DEVELOPING PROFESSIONAL SKILLS FOR ESP LEARNERS</a:t>
            </a:r>
            <a:endParaRPr lang="en-US" dirty="0"/>
          </a:p>
        </p:txBody>
      </p:sp>
      <p:sp>
        <p:nvSpPr>
          <p:cNvPr id="3" name="Object 2"/>
          <p:cNvSpPr/>
          <p:nvPr/>
        </p:nvSpPr>
        <p:spPr>
          <a:xfrm>
            <a:off x="380905" y="5765622"/>
            <a:ext cx="12255610" cy="601710"/>
          </a:xfrm>
          <a:prstGeom prst="rect">
            <a:avLst/>
          </a:prstGeom>
          <a:noFill/>
        </p:spPr>
        <p:txBody>
          <a:bodyPr wrap="square" rtlCol="0" anchor="ctr" bIns="0" lIns="0" rIns="0" tIns="0"/>
          <a:lstStyle/>
          <a:p>
            <a:pPr algn="l">
              <a:lnSpc>
                <a:spcPts val="2370"/>
              </a:lnSpc>
              <a:spcBef>
                <a:spcPts val="1883"/>
              </a:spcBef>
              <a:buNone/>
            </a:pPr>
            <a:r>
              <a:rPr lang="en-US" sz="1782" spc="53" kern="0" dirty="0" smtClean="0">
                <a:solidFill>
                  <a:srgbClr val="000000">
                    <a:alpha val="80000"/>
                  </a:srgbClr>
                </a:solidFill>
                <a:latin typeface="Jost*" pitchFamily="34" charset="0"/>
                <a:ea typeface="Jost*" pitchFamily="34" charset="-122"/>
                <a:cs typeface="Jost*" pitchFamily="34" charset="-120"/>
              </a:rPr>
              <a:t>Leveraging ChatGPT and other AI tools to enhance tourism content generation, while emphasizing the importance of critical engagement and professional skill development for ESP learners.</a:t>
            </a:r>
            <a:endParaRPr lang="en-US" dirty="0"/>
          </a:p>
        </p:txBody>
      </p:sp>
      <p:sp>
        <p:nvSpPr>
          <p:cNvPr id="4" name="Object 3"/>
          <p:cNvSpPr/>
          <p:nvPr/>
        </p:nvSpPr>
        <p:spPr>
          <a:xfrm>
            <a:off x="0" y="0"/>
            <a:ext cx="12188952" cy="3650830"/>
          </a:xfrm>
          <a:prstGeom prst="rect">
            <a:avLst/>
          </a:prstGeom>
          <a:solidFill>
            <a:srgbClr val="000000">
              <a:alpha val="0000"/>
            </a:srgbClr>
          </a:solidFill>
        </p:spPr>
      </p:sp>
      <p:pic>
        <p:nvPicPr>
          <p:cNvPr id="5" name="Object 4" descr="Tourism Content Generation and AI">    </p:cNvPr>
          <p:cNvPicPr>
            <a:picLocks noChangeAspect="1"/>
          </p:cNvPicPr>
          <p:nvPr/>
        </p:nvPicPr>
        <p:blipFill>
          <a:blip r:embed="rId1"/>
          <a:srcRect l="480" r="480" t="23302" b="23302"/>
          <a:stretch/>
        </p:blipFill>
        <p:spPr>
          <a:xfrm>
            <a:off x="0" y="0"/>
            <a:ext cx="12188952" cy="3650830"/>
          </a:xfrm>
          <a:prstGeom prst="rect">
            <a:avLst/>
          </a:prstGeom>
        </p:spPr>
      </p:pic>
    </p:spTree>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ae9e6"/>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84"/>
          </a:xfrm>
          <a:prstGeom prst="rect">
            <a:avLst/>
          </a:prstGeom>
          <a:noFill/>
        </p:spPr>
        <p:txBody>
          <a:bodyPr wrap="square" rtlCol="0" anchor="t" bIns="0" lIns="0" rIns="0" tIns="0"/>
          <a:lstStyle/>
          <a:p>
            <a:pPr algn="ctr">
              <a:lnSpc>
                <a:spcPts val="3360"/>
              </a:lnSpc>
              <a:buNone/>
            </a:pPr>
            <a:r>
              <a:rPr lang="en-US" sz="3000" spc="90" kern="0" dirty="0" smtClean="0">
                <a:solidFill>
                  <a:srgbClr val="000000"/>
                </a:solidFill>
                <a:latin typeface="Jost*" pitchFamily="34" charset="0"/>
                <a:ea typeface="Jost*" pitchFamily="34" charset="-122"/>
                <a:cs typeface="Jost*" pitchFamily="34" charset="-120"/>
              </a:rPr>
              <a:t>WORKSHOP OVERVIEW</a:t>
            </a:r>
            <a:endParaRPr lang="en-US" dirty="0"/>
          </a:p>
        </p:txBody>
      </p:sp>
      <p:sp>
        <p:nvSpPr>
          <p:cNvPr id="3" name="Object 2"/>
          <p:cNvSpPr/>
          <p:nvPr/>
        </p:nvSpPr>
        <p:spPr>
          <a:xfrm>
            <a:off x="987972" y="2220913"/>
            <a:ext cx="1428393" cy="1428393"/>
          </a:xfrm>
          <a:prstGeom prst="roundRect">
            <a:avLst>
              <a:gd name="adj" fmla="val 6402"/>
            </a:avLst>
          </a:prstGeom>
          <a:noFill/>
          <a:ln w="25400">
            <a:solidFill>
              <a:srgbClr val="143f9c"/>
            </a:solidFill>
            <a:prstDash val="solid"/>
            <a:miter lim="800000"/>
          </a:ln>
        </p:spPr>
      </p:sp>
      <p:pic>
        <p:nvPicPr>
          <p:cNvPr id="4" name="Object 3" descr="">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00828" y="2552176"/>
            <a:ext cx="580880" cy="837990"/>
          </a:xfrm>
          <a:prstGeom prst="rect">
            <a:avLst/>
          </a:prstGeom>
        </p:spPr>
      </p:pic>
      <p:sp>
        <p:nvSpPr>
          <p:cNvPr id="5" name="Object 4"/>
          <p:cNvSpPr/>
          <p:nvPr/>
        </p:nvSpPr>
        <p:spPr>
          <a:xfrm>
            <a:off x="403283" y="3736646"/>
            <a:ext cx="2597770" cy="259119"/>
          </a:xfrm>
          <a:prstGeom prst="rect">
            <a:avLst/>
          </a:prstGeom>
          <a:noFill/>
        </p:spPr>
        <p:txBody>
          <a:bodyPr wrap="square" rtlCol="0" anchor="t" bIns="0" lIns="0" rIns="0" tIns="0"/>
          <a:lstStyle/>
          <a:p>
            <a:pPr algn="ctr">
              <a:lnSpc>
                <a:spcPts val="2042"/>
              </a:lnSpc>
              <a:buNone/>
            </a:pPr>
            <a:r>
              <a:rPr lang="en-US" sz="1620" spc="49" kern="0" dirty="0" smtClean="0">
                <a:solidFill>
                  <a:srgbClr val="000000"/>
                </a:solidFill>
                <a:latin typeface="Jost*" pitchFamily="34" charset="0"/>
                <a:ea typeface="Jost*" pitchFamily="34" charset="-122"/>
                <a:cs typeface="Jost*" pitchFamily="34" charset="-120"/>
              </a:rPr>
              <a:t>Critical Engagement</a:t>
            </a:r>
            <a:endParaRPr lang="en-US" dirty="0"/>
          </a:p>
        </p:txBody>
      </p:sp>
      <p:sp>
        <p:nvSpPr>
          <p:cNvPr id="6" name="Object 5"/>
          <p:cNvSpPr/>
          <p:nvPr/>
        </p:nvSpPr>
        <p:spPr>
          <a:xfrm>
            <a:off x="403283" y="4075443"/>
            <a:ext cx="2597770" cy="891555"/>
          </a:xfrm>
          <a:prstGeom prst="rect">
            <a:avLst/>
          </a:prstGeom>
          <a:noFill/>
        </p:spPr>
        <p:txBody>
          <a:bodyPr wrap="square" rtlCol="0" anchor="t" bIns="0" lIns="0" rIns="0" tIns="0"/>
          <a:lstStyle/>
          <a:p>
            <a:pPr algn="ctr">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Workshop focuses on critical engagement with the main steps of promotional content generation</a:t>
            </a:r>
            <a:endParaRPr lang="en-US" dirty="0"/>
          </a:p>
        </p:txBody>
      </p:sp>
      <p:sp>
        <p:nvSpPr>
          <p:cNvPr id="7" name="Object 6"/>
          <p:cNvSpPr/>
          <p:nvPr/>
        </p:nvSpPr>
        <p:spPr>
          <a:xfrm>
            <a:off x="3916177" y="2220913"/>
            <a:ext cx="1428393" cy="1428393"/>
          </a:xfrm>
          <a:prstGeom prst="roundRect">
            <a:avLst>
              <a:gd name="adj" fmla="val 6402"/>
            </a:avLst>
          </a:prstGeom>
          <a:noFill/>
          <a:ln w="25400">
            <a:solidFill>
              <a:srgbClr val="143f9c"/>
            </a:solidFill>
            <a:prstDash val="solid"/>
            <a:miter lim="800000"/>
          </a:ln>
        </p:spPr>
      </p:sp>
      <p:pic>
        <p:nvPicPr>
          <p:cNvPr id="8" name="Object 7" descr="">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37428" y="2583533"/>
            <a:ext cx="590402" cy="714196"/>
          </a:xfrm>
          <a:prstGeom prst="rect">
            <a:avLst/>
          </a:prstGeom>
        </p:spPr>
      </p:pic>
      <p:sp>
        <p:nvSpPr>
          <p:cNvPr id="9" name="Object 8"/>
          <p:cNvSpPr/>
          <p:nvPr/>
        </p:nvSpPr>
        <p:spPr>
          <a:xfrm>
            <a:off x="3420525" y="3736646"/>
            <a:ext cx="2419697" cy="259119"/>
          </a:xfrm>
          <a:prstGeom prst="rect">
            <a:avLst/>
          </a:prstGeom>
          <a:noFill/>
        </p:spPr>
        <p:txBody>
          <a:bodyPr wrap="square" rtlCol="0" anchor="t" bIns="0" lIns="0" rIns="0" tIns="0"/>
          <a:lstStyle/>
          <a:p>
            <a:pPr algn="ctr">
              <a:lnSpc>
                <a:spcPts val="2042"/>
              </a:lnSpc>
              <a:buNone/>
            </a:pPr>
            <a:r>
              <a:rPr lang="en-US" sz="1620" spc="49" kern="0" dirty="0" smtClean="0">
                <a:solidFill>
                  <a:srgbClr val="000000"/>
                </a:solidFill>
                <a:latin typeface="Jost*" pitchFamily="34" charset="0"/>
                <a:ea typeface="Jost*" pitchFamily="34" charset="-122"/>
                <a:cs typeface="Jost*" pitchFamily="34" charset="-120"/>
              </a:rPr>
              <a:t>Concept Development</a:t>
            </a:r>
            <a:endParaRPr lang="en-US" dirty="0"/>
          </a:p>
        </p:txBody>
      </p:sp>
      <p:sp>
        <p:nvSpPr>
          <p:cNvPr id="10" name="Object 9"/>
          <p:cNvSpPr/>
          <p:nvPr/>
        </p:nvSpPr>
        <p:spPr>
          <a:xfrm>
            <a:off x="3420525" y="4075443"/>
            <a:ext cx="2419697" cy="445778"/>
          </a:xfrm>
          <a:prstGeom prst="rect">
            <a:avLst/>
          </a:prstGeom>
          <a:noFill/>
        </p:spPr>
        <p:txBody>
          <a:bodyPr wrap="square" rtlCol="0" anchor="t" bIns="0" lIns="0" rIns="0" tIns="0"/>
          <a:lstStyle/>
          <a:p>
            <a:pPr algn="ctr">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From concept development to content optimization</a:t>
            </a:r>
            <a:endParaRPr lang="en-US" dirty="0"/>
          </a:p>
        </p:txBody>
      </p:sp>
      <p:sp>
        <p:nvSpPr>
          <p:cNvPr id="11" name="Object 10"/>
          <p:cNvSpPr/>
          <p:nvPr/>
        </p:nvSpPr>
        <p:spPr>
          <a:xfrm>
            <a:off x="6844382" y="2220913"/>
            <a:ext cx="1428393" cy="1428393"/>
          </a:xfrm>
          <a:prstGeom prst="roundRect">
            <a:avLst>
              <a:gd name="adj" fmla="val 6402"/>
            </a:avLst>
          </a:prstGeom>
          <a:noFill/>
          <a:ln w="25400">
            <a:solidFill>
              <a:srgbClr val="143f9c"/>
            </a:solidFill>
            <a:prstDash val="solid"/>
            <a:miter lim="800000"/>
          </a:ln>
        </p:spPr>
      </p:sp>
      <p:pic>
        <p:nvPicPr>
          <p:cNvPr id="12" name="Object 11" descr="">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62606" y="2628439"/>
            <a:ext cx="590402" cy="618970"/>
          </a:xfrm>
          <a:prstGeom prst="rect">
            <a:avLst/>
          </a:prstGeom>
        </p:spPr>
      </p:pic>
      <p:sp>
        <p:nvSpPr>
          <p:cNvPr id="13" name="Object 12"/>
          <p:cNvSpPr/>
          <p:nvPr/>
        </p:nvSpPr>
        <p:spPr>
          <a:xfrm>
            <a:off x="6238744" y="3736646"/>
            <a:ext cx="2639670" cy="259119"/>
          </a:xfrm>
          <a:prstGeom prst="rect">
            <a:avLst/>
          </a:prstGeom>
          <a:noFill/>
        </p:spPr>
        <p:txBody>
          <a:bodyPr wrap="square" rtlCol="0" anchor="t" bIns="0" lIns="0" rIns="0" tIns="0"/>
          <a:lstStyle/>
          <a:p>
            <a:pPr algn="ctr">
              <a:lnSpc>
                <a:spcPts val="2042"/>
              </a:lnSpc>
              <a:buNone/>
            </a:pPr>
            <a:r>
              <a:rPr lang="en-US" sz="1620" spc="49" kern="0" dirty="0" smtClean="0">
                <a:solidFill>
                  <a:srgbClr val="000000"/>
                </a:solidFill>
                <a:latin typeface="Jost*" pitchFamily="34" charset="0"/>
                <a:ea typeface="Jost*" pitchFamily="34" charset="-122"/>
                <a:cs typeface="Jost*" pitchFamily="34" charset="-120"/>
              </a:rPr>
              <a:t>Active Participation</a:t>
            </a:r>
            <a:endParaRPr lang="en-US" dirty="0"/>
          </a:p>
        </p:txBody>
      </p:sp>
      <p:sp>
        <p:nvSpPr>
          <p:cNvPr id="14" name="Object 13"/>
          <p:cNvSpPr/>
          <p:nvPr/>
        </p:nvSpPr>
        <p:spPr>
          <a:xfrm>
            <a:off x="6238744" y="4075443"/>
            <a:ext cx="2639670" cy="891555"/>
          </a:xfrm>
          <a:prstGeom prst="rect">
            <a:avLst/>
          </a:prstGeom>
          <a:noFill/>
        </p:spPr>
        <p:txBody>
          <a:bodyPr wrap="square" rtlCol="0" anchor="t" bIns="0" lIns="0" rIns="0" tIns="0"/>
          <a:lstStyle/>
          <a:p>
            <a:pPr algn="ctr">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You will actively engage in adapting and generating tourism texts with and without the aid of AI</a:t>
            </a:r>
            <a:endParaRPr lang="en-US" dirty="0"/>
          </a:p>
        </p:txBody>
      </p:sp>
      <p:sp>
        <p:nvSpPr>
          <p:cNvPr id="15" name="Object 14"/>
          <p:cNvSpPr/>
          <p:nvPr/>
        </p:nvSpPr>
        <p:spPr>
          <a:xfrm>
            <a:off x="9772587" y="2220913"/>
            <a:ext cx="1428393" cy="1428393"/>
          </a:xfrm>
          <a:prstGeom prst="roundRect">
            <a:avLst>
              <a:gd name="adj" fmla="val 6402"/>
            </a:avLst>
          </a:prstGeom>
          <a:noFill/>
          <a:ln w="25400">
            <a:solidFill>
              <a:srgbClr val="143f9c"/>
            </a:solidFill>
            <a:prstDash val="solid"/>
            <a:miter lim="800000"/>
          </a:ln>
        </p:spPr>
      </p:sp>
      <p:pic>
        <p:nvPicPr>
          <p:cNvPr id="16" name="Object 15" descr="">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085045" y="2566792"/>
            <a:ext cx="809423" cy="723719"/>
          </a:xfrm>
          <a:prstGeom prst="rect">
            <a:avLst/>
          </a:prstGeom>
        </p:spPr>
      </p:pic>
      <p:sp>
        <p:nvSpPr>
          <p:cNvPr id="17" name="Object 16"/>
          <p:cNvSpPr/>
          <p:nvPr/>
        </p:nvSpPr>
        <p:spPr>
          <a:xfrm>
            <a:off x="9187899" y="3736646"/>
            <a:ext cx="2597770" cy="259119"/>
          </a:xfrm>
          <a:prstGeom prst="rect">
            <a:avLst/>
          </a:prstGeom>
          <a:noFill/>
        </p:spPr>
        <p:txBody>
          <a:bodyPr wrap="square" rtlCol="0" anchor="t" bIns="0" lIns="0" rIns="0" tIns="0"/>
          <a:lstStyle/>
          <a:p>
            <a:pPr algn="ctr">
              <a:lnSpc>
                <a:spcPts val="2042"/>
              </a:lnSpc>
              <a:buNone/>
            </a:pPr>
            <a:r>
              <a:rPr lang="en-US" sz="1620" spc="49" kern="0" dirty="0" smtClean="0">
                <a:solidFill>
                  <a:srgbClr val="000000"/>
                </a:solidFill>
                <a:latin typeface="Jost*" pitchFamily="34" charset="0"/>
                <a:ea typeface="Jost*" pitchFamily="34" charset="-122"/>
                <a:cs typeface="Jost*" pitchFamily="34" charset="-120"/>
              </a:rPr>
              <a:t>Comparative Analysis</a:t>
            </a:r>
            <a:endParaRPr lang="en-US" dirty="0"/>
          </a:p>
        </p:txBody>
      </p:sp>
      <p:sp>
        <p:nvSpPr>
          <p:cNvPr id="18" name="Object 17"/>
          <p:cNvSpPr/>
          <p:nvPr/>
        </p:nvSpPr>
        <p:spPr>
          <a:xfrm>
            <a:off x="9187899" y="4075443"/>
            <a:ext cx="2597770" cy="668666"/>
          </a:xfrm>
          <a:prstGeom prst="rect">
            <a:avLst/>
          </a:prstGeom>
          <a:noFill/>
        </p:spPr>
        <p:txBody>
          <a:bodyPr wrap="square" rtlCol="0" anchor="t" bIns="0" lIns="0" rIns="0" tIns="0"/>
          <a:lstStyle/>
          <a:p>
            <a:pPr algn="ctr">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Allowing for a comparative understanding of each method's strengths and weaknesses</a:t>
            </a:r>
            <a:endParaRPr lang="en-US" dirty="0"/>
          </a:p>
        </p:txBody>
      </p:sp>
      <p:sp>
        <p:nvSpPr>
          <p:cNvPr id="19" name="Object 18"/>
          <p:cNvSpPr/>
          <p:nvPr/>
        </p:nvSpPr>
        <p:spPr>
          <a:xfrm>
            <a:off x="0" y="6189702"/>
            <a:ext cx="12188952" cy="666583"/>
          </a:xfrm>
          <a:prstGeom prst="rect">
            <a:avLst/>
          </a:prstGeom>
          <a:solidFill>
            <a:srgbClr val="a4bab7"/>
          </a:solidFill>
        </p:spPr>
      </p:sp>
    </p:spTree>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ae9e6"/>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84"/>
          </a:xfrm>
          <a:prstGeom prst="rect">
            <a:avLst/>
          </a:prstGeom>
          <a:noFill/>
        </p:spPr>
        <p:txBody>
          <a:bodyPr wrap="square" rtlCol="0" anchor="t" bIns="0" lIns="0" rIns="0" tIns="0"/>
          <a:lstStyle/>
          <a:p>
            <a:pPr algn="ctr">
              <a:lnSpc>
                <a:spcPts val="3360"/>
              </a:lnSpc>
              <a:buNone/>
            </a:pPr>
            <a:r>
              <a:rPr lang="en-US" sz="3000" spc="90" kern="0" dirty="0" smtClean="0">
                <a:solidFill>
                  <a:srgbClr val="000000"/>
                </a:solidFill>
                <a:latin typeface="Jost*" pitchFamily="34" charset="0"/>
                <a:ea typeface="Jost*" pitchFamily="34" charset="-122"/>
                <a:cs typeface="Jost*" pitchFamily="34" charset="-120"/>
              </a:rPr>
              <a:t>HANDS-ON APPROACH</a:t>
            </a:r>
            <a:endParaRPr lang="en-US" dirty="0"/>
          </a:p>
        </p:txBody>
      </p:sp>
      <p:sp>
        <p:nvSpPr>
          <p:cNvPr id="3" name="Object 2"/>
          <p:cNvSpPr/>
          <p:nvPr/>
        </p:nvSpPr>
        <p:spPr>
          <a:xfrm>
            <a:off x="1476006" y="1965945"/>
            <a:ext cx="1428393" cy="1428393"/>
          </a:xfrm>
          <a:prstGeom prst="roundRect">
            <a:avLst>
              <a:gd name="adj" fmla="val 6402"/>
            </a:avLst>
          </a:prstGeom>
          <a:noFill/>
          <a:ln w="25400">
            <a:solidFill>
              <a:srgbClr val="143f9c"/>
            </a:solidFill>
            <a:prstDash val="solid"/>
            <a:miter lim="800000"/>
          </a:ln>
        </p:spPr>
      </p:sp>
      <p:pic>
        <p:nvPicPr>
          <p:cNvPr id="4" name="Object 3" descr="">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847046" y="2345314"/>
            <a:ext cx="676106" cy="666583"/>
          </a:xfrm>
          <a:prstGeom prst="rect">
            <a:avLst/>
          </a:prstGeom>
        </p:spPr>
      </p:pic>
      <p:sp>
        <p:nvSpPr>
          <p:cNvPr id="5" name="Object 4"/>
          <p:cNvSpPr/>
          <p:nvPr/>
        </p:nvSpPr>
        <p:spPr>
          <a:xfrm>
            <a:off x="362336" y="3481678"/>
            <a:ext cx="3655733" cy="259119"/>
          </a:xfrm>
          <a:prstGeom prst="rect">
            <a:avLst/>
          </a:prstGeom>
          <a:noFill/>
        </p:spPr>
        <p:txBody>
          <a:bodyPr wrap="square" rtlCol="0" anchor="t" bIns="0" lIns="0" rIns="0" tIns="0"/>
          <a:lstStyle/>
          <a:p>
            <a:pPr algn="ctr">
              <a:lnSpc>
                <a:spcPts val="2042"/>
              </a:lnSpc>
              <a:buNone/>
            </a:pPr>
            <a:r>
              <a:rPr lang="en-US" sz="1620" spc="49" kern="0" dirty="0" smtClean="0">
                <a:solidFill>
                  <a:srgbClr val="000000"/>
                </a:solidFill>
                <a:latin typeface="Jost*" pitchFamily="34" charset="0"/>
                <a:ea typeface="Jost*" pitchFamily="34" charset="-122"/>
                <a:cs typeface="Jost*" pitchFamily="34" charset="-120"/>
              </a:rPr>
              <a:t>Adapting Tourism Texts</a:t>
            </a:r>
            <a:endParaRPr lang="en-US" dirty="0"/>
          </a:p>
        </p:txBody>
      </p:sp>
      <p:sp>
        <p:nvSpPr>
          <p:cNvPr id="6" name="Object 5"/>
          <p:cNvSpPr/>
          <p:nvPr/>
        </p:nvSpPr>
        <p:spPr>
          <a:xfrm>
            <a:off x="362336" y="3820475"/>
            <a:ext cx="3655733" cy="668666"/>
          </a:xfrm>
          <a:prstGeom prst="rect">
            <a:avLst/>
          </a:prstGeom>
          <a:noFill/>
        </p:spPr>
        <p:txBody>
          <a:bodyPr wrap="square" rtlCol="0" anchor="t" bIns="0" lIns="0" rIns="0" tIns="0"/>
          <a:lstStyle/>
          <a:p>
            <a:pPr algn="ctr">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You engage in adapting existing tourism texts to new contexts and purposes, with and without the aid of AI.</a:t>
            </a:r>
            <a:endParaRPr lang="en-US" dirty="0"/>
          </a:p>
        </p:txBody>
      </p:sp>
      <p:sp>
        <p:nvSpPr>
          <p:cNvPr id="7" name="Object 6"/>
          <p:cNvSpPr/>
          <p:nvPr/>
        </p:nvSpPr>
        <p:spPr>
          <a:xfrm>
            <a:off x="5380280" y="1965945"/>
            <a:ext cx="1428393" cy="1428393"/>
          </a:xfrm>
          <a:prstGeom prst="roundRect">
            <a:avLst>
              <a:gd name="adj" fmla="val 6402"/>
            </a:avLst>
          </a:prstGeom>
          <a:noFill/>
          <a:ln w="25400">
            <a:solidFill>
              <a:srgbClr val="143f9c"/>
            </a:solidFill>
            <a:prstDash val="solid"/>
            <a:miter lim="800000"/>
          </a:ln>
        </p:spPr>
      </p:sp>
      <p:pic>
        <p:nvPicPr>
          <p:cNvPr id="8" name="Object 7" descr="">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776437" y="2403897"/>
            <a:ext cx="638015" cy="571357"/>
          </a:xfrm>
          <a:prstGeom prst="rect">
            <a:avLst/>
          </a:prstGeom>
        </p:spPr>
      </p:pic>
      <p:sp>
        <p:nvSpPr>
          <p:cNvPr id="9" name="Object 8"/>
          <p:cNvSpPr/>
          <p:nvPr/>
        </p:nvSpPr>
        <p:spPr>
          <a:xfrm>
            <a:off x="4224710" y="3481678"/>
            <a:ext cx="3739532" cy="259119"/>
          </a:xfrm>
          <a:prstGeom prst="rect">
            <a:avLst/>
          </a:prstGeom>
          <a:noFill/>
        </p:spPr>
        <p:txBody>
          <a:bodyPr wrap="square" rtlCol="0" anchor="t" bIns="0" lIns="0" rIns="0" tIns="0"/>
          <a:lstStyle/>
          <a:p>
            <a:pPr algn="ctr">
              <a:lnSpc>
                <a:spcPts val="2042"/>
              </a:lnSpc>
              <a:buNone/>
            </a:pPr>
            <a:r>
              <a:rPr lang="en-US" sz="1620" spc="49" kern="0" dirty="0" smtClean="0">
                <a:solidFill>
                  <a:srgbClr val="000000"/>
                </a:solidFill>
                <a:latin typeface="Jost*" pitchFamily="34" charset="0"/>
                <a:ea typeface="Jost*" pitchFamily="34" charset="-122"/>
                <a:cs typeface="Jost*" pitchFamily="34" charset="-120"/>
              </a:rPr>
              <a:t>Generating New Tourism Texts</a:t>
            </a:r>
            <a:endParaRPr lang="en-US" dirty="0"/>
          </a:p>
        </p:txBody>
      </p:sp>
      <p:sp>
        <p:nvSpPr>
          <p:cNvPr id="10" name="Object 9"/>
          <p:cNvSpPr/>
          <p:nvPr/>
        </p:nvSpPr>
        <p:spPr>
          <a:xfrm>
            <a:off x="4224710" y="3820475"/>
            <a:ext cx="3739532" cy="668666"/>
          </a:xfrm>
          <a:prstGeom prst="rect">
            <a:avLst/>
          </a:prstGeom>
          <a:noFill/>
        </p:spPr>
        <p:txBody>
          <a:bodyPr wrap="square" rtlCol="0" anchor="t" bIns="0" lIns="0" rIns="0" tIns="0"/>
          <a:lstStyle/>
          <a:p>
            <a:pPr algn="ctr">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Then, you will create new tourism-related content, both manually and with the assistance of AI tools like ChatGPT.</a:t>
            </a:r>
            <a:endParaRPr lang="en-US" dirty="0"/>
          </a:p>
        </p:txBody>
      </p:sp>
      <p:sp>
        <p:nvSpPr>
          <p:cNvPr id="11" name="Object 10"/>
          <p:cNvSpPr/>
          <p:nvPr/>
        </p:nvSpPr>
        <p:spPr>
          <a:xfrm>
            <a:off x="9284553" y="1965945"/>
            <a:ext cx="1428393" cy="1428393"/>
          </a:xfrm>
          <a:prstGeom prst="roundRect">
            <a:avLst>
              <a:gd name="adj" fmla="val 6402"/>
            </a:avLst>
          </a:prstGeom>
          <a:noFill/>
          <a:ln w="25400">
            <a:solidFill>
              <a:srgbClr val="143f9c"/>
            </a:solidFill>
            <a:prstDash val="solid"/>
            <a:miter lim="800000"/>
          </a:ln>
        </p:spPr>
      </p:sp>
      <p:pic>
        <p:nvPicPr>
          <p:cNvPr id="12" name="Object 11" descr="">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97447" y="2295100"/>
            <a:ext cx="609448" cy="780855"/>
          </a:xfrm>
          <a:prstGeom prst="rect">
            <a:avLst/>
          </a:prstGeom>
        </p:spPr>
      </p:pic>
      <p:sp>
        <p:nvSpPr>
          <p:cNvPr id="13" name="Object 12"/>
          <p:cNvSpPr/>
          <p:nvPr/>
        </p:nvSpPr>
        <p:spPr>
          <a:xfrm>
            <a:off x="8165646" y="3481678"/>
            <a:ext cx="3666208" cy="259119"/>
          </a:xfrm>
          <a:prstGeom prst="rect">
            <a:avLst/>
          </a:prstGeom>
          <a:noFill/>
        </p:spPr>
        <p:txBody>
          <a:bodyPr wrap="square" rtlCol="0" anchor="t" bIns="0" lIns="0" rIns="0" tIns="0"/>
          <a:lstStyle/>
          <a:p>
            <a:pPr algn="ctr">
              <a:lnSpc>
                <a:spcPts val="2042"/>
              </a:lnSpc>
              <a:buNone/>
            </a:pPr>
            <a:r>
              <a:rPr lang="en-US" sz="1620" spc="49" kern="0" dirty="0" smtClean="0">
                <a:solidFill>
                  <a:srgbClr val="000000"/>
                </a:solidFill>
                <a:latin typeface="Jost*" pitchFamily="34" charset="0"/>
                <a:ea typeface="Jost*" pitchFamily="34" charset="-122"/>
                <a:cs typeface="Jost*" pitchFamily="34" charset="-120"/>
              </a:rPr>
              <a:t>Comparative Analysis</a:t>
            </a:r>
            <a:endParaRPr lang="en-US" dirty="0"/>
          </a:p>
        </p:txBody>
      </p:sp>
      <p:sp>
        <p:nvSpPr>
          <p:cNvPr id="14" name="Object 13"/>
          <p:cNvSpPr/>
          <p:nvPr/>
        </p:nvSpPr>
        <p:spPr>
          <a:xfrm>
            <a:off x="8165646" y="3820475"/>
            <a:ext cx="3666208" cy="891555"/>
          </a:xfrm>
          <a:prstGeom prst="rect">
            <a:avLst/>
          </a:prstGeom>
          <a:noFill/>
        </p:spPr>
        <p:txBody>
          <a:bodyPr wrap="square" rtlCol="0" anchor="t" bIns="0" lIns="0" rIns="0" tIns="0"/>
          <a:lstStyle/>
          <a:p>
            <a:pPr algn="ctr">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Finally, you will evaluate the strengths and weaknesses of each method, identifying the benefits and limitations of using AI in tourism content generation.</a:t>
            </a:r>
            <a:endParaRPr lang="en-US" dirty="0"/>
          </a:p>
        </p:txBody>
      </p:sp>
      <p:sp>
        <p:nvSpPr>
          <p:cNvPr id="15" name="Object 14"/>
          <p:cNvSpPr/>
          <p:nvPr/>
        </p:nvSpPr>
        <p:spPr>
          <a:xfrm>
            <a:off x="0" y="5589777"/>
            <a:ext cx="12188952" cy="1266508"/>
          </a:xfrm>
          <a:prstGeom prst="rect">
            <a:avLst/>
          </a:prstGeom>
          <a:solidFill>
            <a:srgbClr val="283d6b"/>
          </a:solidFill>
        </p:spPr>
      </p:sp>
      <p:sp>
        <p:nvSpPr>
          <p:cNvPr id="16" name="Object 15"/>
          <p:cNvSpPr/>
          <p:nvPr/>
        </p:nvSpPr>
        <p:spPr>
          <a:xfrm>
            <a:off x="1553615" y="5901271"/>
            <a:ext cx="9081722" cy="647836"/>
          </a:xfrm>
          <a:prstGeom prst="rect">
            <a:avLst/>
          </a:prstGeom>
          <a:noFill/>
        </p:spPr>
        <p:txBody>
          <a:bodyPr wrap="square" rtlCol="0" anchor="ctr" bIns="0" lIns="0" rIns="0" tIns="0"/>
          <a:lstStyle/>
          <a:p>
            <a:pPr algn="ctr">
              <a:lnSpc>
                <a:spcPts val="2552"/>
              </a:lnSpc>
              <a:buNone/>
            </a:pPr>
            <a:r>
              <a:rPr lang="en-US" sz="2025" spc="61" kern="0" dirty="0" smtClean="0">
                <a:solidFill>
                  <a:srgbClr val="ffffff"/>
                </a:solidFill>
                <a:latin typeface="Jost*" pitchFamily="34" charset="0"/>
                <a:ea typeface="Jost*" pitchFamily="34" charset="-122"/>
                <a:cs typeface="Jost*" pitchFamily="34" charset="-120"/>
              </a:rPr>
              <a:t>How to effectively implement ChatGPT and other AI tools for the creation of high-quality, context-appropriate tourism communication materials.</a:t>
            </a:r>
            <a:endParaRPr lang="en-US" dirty="0"/>
          </a:p>
        </p:txBody>
      </p:sp>
    </p:spTree>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ae9e6"/>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84"/>
          </a:xfrm>
          <a:prstGeom prst="rect">
            <a:avLst/>
          </a:prstGeom>
          <a:noFill/>
        </p:spPr>
        <p:txBody>
          <a:bodyPr wrap="square" rtlCol="0" anchor="t" bIns="0" lIns="0" rIns="0" tIns="0"/>
          <a:lstStyle/>
          <a:p>
            <a:pPr algn="ctr">
              <a:lnSpc>
                <a:spcPts val="3360"/>
              </a:lnSpc>
              <a:buNone/>
            </a:pPr>
            <a:r>
              <a:rPr lang="en-US" sz="3000" spc="90" kern="0" dirty="0" smtClean="0">
                <a:solidFill>
                  <a:srgbClr val="000000"/>
                </a:solidFill>
                <a:latin typeface="Jost*" pitchFamily="34" charset="0"/>
                <a:ea typeface="Jost*" pitchFamily="34" charset="-122"/>
                <a:cs typeface="Jost*" pitchFamily="34" charset="-120"/>
              </a:rPr>
              <a:t>THEORETICAL FRAMEWORKS</a:t>
            </a:r>
            <a:endParaRPr lang="en-US" dirty="0"/>
          </a:p>
        </p:txBody>
      </p:sp>
      <p:sp>
        <p:nvSpPr>
          <p:cNvPr id="3" name="Object 2"/>
          <p:cNvSpPr/>
          <p:nvPr/>
        </p:nvSpPr>
        <p:spPr>
          <a:xfrm>
            <a:off x="1476006" y="1804536"/>
            <a:ext cx="1428393" cy="1428393"/>
          </a:xfrm>
          <a:prstGeom prst="roundRect">
            <a:avLst>
              <a:gd name="adj" fmla="val 6402"/>
            </a:avLst>
          </a:prstGeom>
          <a:noFill/>
          <a:ln w="25400">
            <a:solidFill>
              <a:srgbClr val="143f9c"/>
            </a:solidFill>
            <a:prstDash val="solid"/>
            <a:miter lim="800000"/>
          </a:ln>
        </p:spPr>
      </p:sp>
      <p:pic>
        <p:nvPicPr>
          <p:cNvPr id="4" name="Object 3" descr="">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830312" y="2309489"/>
            <a:ext cx="714196" cy="418995"/>
          </a:xfrm>
          <a:prstGeom prst="rect">
            <a:avLst/>
          </a:prstGeom>
        </p:spPr>
      </p:pic>
      <p:sp>
        <p:nvSpPr>
          <p:cNvPr id="5" name="Object 4"/>
          <p:cNvSpPr/>
          <p:nvPr/>
        </p:nvSpPr>
        <p:spPr>
          <a:xfrm>
            <a:off x="409473" y="3320269"/>
            <a:ext cx="3561459" cy="259119"/>
          </a:xfrm>
          <a:prstGeom prst="rect">
            <a:avLst/>
          </a:prstGeom>
          <a:noFill/>
        </p:spPr>
        <p:txBody>
          <a:bodyPr wrap="square" rtlCol="0" anchor="t" bIns="0" lIns="0" rIns="0" tIns="0"/>
          <a:lstStyle/>
          <a:p>
            <a:pPr algn="ctr">
              <a:lnSpc>
                <a:spcPts val="2042"/>
              </a:lnSpc>
              <a:buNone/>
            </a:pPr>
            <a:r>
              <a:rPr lang="en-US" sz="1620" spc="49" kern="0" dirty="0" smtClean="0">
                <a:solidFill>
                  <a:srgbClr val="000000"/>
                </a:solidFill>
                <a:latin typeface="Jost*" pitchFamily="34" charset="0"/>
                <a:ea typeface="Jost*" pitchFamily="34" charset="-122"/>
                <a:cs typeface="Jost*" pitchFamily="34" charset="-120"/>
              </a:rPr>
              <a:t>Language of Tourism</a:t>
            </a:r>
            <a:endParaRPr lang="en-US" dirty="0"/>
          </a:p>
        </p:txBody>
      </p:sp>
      <p:sp>
        <p:nvSpPr>
          <p:cNvPr id="6" name="Object 5"/>
          <p:cNvSpPr/>
          <p:nvPr/>
        </p:nvSpPr>
        <p:spPr>
          <a:xfrm>
            <a:off x="409473" y="3659066"/>
            <a:ext cx="3561459" cy="891555"/>
          </a:xfrm>
          <a:prstGeom prst="rect">
            <a:avLst/>
          </a:prstGeom>
          <a:noFill/>
        </p:spPr>
        <p:txBody>
          <a:bodyPr wrap="square" rtlCol="0" anchor="t" bIns="0" lIns="0" rIns="0" tIns="0"/>
          <a:lstStyle/>
          <a:p>
            <a:pPr algn="ctr">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Analyze and apply linguistic features that characterize tourism discourse, including persuasive language, descriptive adjectives, and emotive vocabulary.</a:t>
            </a:r>
            <a:endParaRPr lang="en-US" dirty="0"/>
          </a:p>
        </p:txBody>
      </p:sp>
      <p:sp>
        <p:nvSpPr>
          <p:cNvPr id="7" name="Object 6"/>
          <p:cNvSpPr/>
          <p:nvPr/>
        </p:nvSpPr>
        <p:spPr>
          <a:xfrm>
            <a:off x="5380280" y="1804536"/>
            <a:ext cx="1428393" cy="1428393"/>
          </a:xfrm>
          <a:prstGeom prst="roundRect">
            <a:avLst>
              <a:gd name="adj" fmla="val 6402"/>
            </a:avLst>
          </a:prstGeom>
          <a:noFill/>
          <a:ln w="25400">
            <a:solidFill>
              <a:srgbClr val="143f9c"/>
            </a:solidFill>
            <a:prstDash val="solid"/>
            <a:miter lim="800000"/>
          </a:ln>
        </p:spPr>
      </p:sp>
      <p:pic>
        <p:nvPicPr>
          <p:cNvPr id="8" name="Object 7" descr="">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60130" y="2192317"/>
            <a:ext cx="466608" cy="666583"/>
          </a:xfrm>
          <a:prstGeom prst="rect">
            <a:avLst/>
          </a:prstGeom>
        </p:spPr>
      </p:pic>
      <p:sp>
        <p:nvSpPr>
          <p:cNvPr id="9" name="Object 8"/>
          <p:cNvSpPr/>
          <p:nvPr/>
        </p:nvSpPr>
        <p:spPr>
          <a:xfrm>
            <a:off x="4208997" y="3320269"/>
            <a:ext cx="3770957" cy="259119"/>
          </a:xfrm>
          <a:prstGeom prst="rect">
            <a:avLst/>
          </a:prstGeom>
          <a:noFill/>
        </p:spPr>
        <p:txBody>
          <a:bodyPr wrap="square" rtlCol="0" anchor="t" bIns="0" lIns="0" rIns="0" tIns="0"/>
          <a:lstStyle/>
          <a:p>
            <a:pPr algn="ctr">
              <a:lnSpc>
                <a:spcPts val="2042"/>
              </a:lnSpc>
              <a:buNone/>
            </a:pPr>
            <a:r>
              <a:rPr lang="en-US" sz="1620" spc="49" kern="0" dirty="0" smtClean="0">
                <a:solidFill>
                  <a:srgbClr val="000000"/>
                </a:solidFill>
                <a:latin typeface="Jost*" pitchFamily="34" charset="0"/>
                <a:ea typeface="Jost*" pitchFamily="34" charset="-122"/>
                <a:cs typeface="Jost*" pitchFamily="34" charset="-120"/>
              </a:rPr>
              <a:t>Semiotics of Tourism</a:t>
            </a:r>
            <a:endParaRPr lang="en-US" dirty="0"/>
          </a:p>
        </p:txBody>
      </p:sp>
      <p:sp>
        <p:nvSpPr>
          <p:cNvPr id="10" name="Object 9"/>
          <p:cNvSpPr/>
          <p:nvPr/>
        </p:nvSpPr>
        <p:spPr>
          <a:xfrm>
            <a:off x="4208997" y="3659066"/>
            <a:ext cx="3770957" cy="891555"/>
          </a:xfrm>
          <a:prstGeom prst="rect">
            <a:avLst/>
          </a:prstGeom>
          <a:noFill/>
        </p:spPr>
        <p:txBody>
          <a:bodyPr wrap="square" rtlCol="0" anchor="t" bIns="0" lIns="0" rIns="0" tIns="0"/>
          <a:lstStyle/>
          <a:p>
            <a:pPr algn="ctr">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Examine the visual and multimodal elements of tourism texts, such as images, symbols, and layouts, and how they convey meaning and construct destination representations.</a:t>
            </a:r>
            <a:endParaRPr lang="en-US" dirty="0"/>
          </a:p>
        </p:txBody>
      </p:sp>
      <p:sp>
        <p:nvSpPr>
          <p:cNvPr id="11" name="Object 10"/>
          <p:cNvSpPr/>
          <p:nvPr/>
        </p:nvSpPr>
        <p:spPr>
          <a:xfrm>
            <a:off x="9284553" y="1804536"/>
            <a:ext cx="1428393" cy="1428393"/>
          </a:xfrm>
          <a:prstGeom prst="roundRect">
            <a:avLst>
              <a:gd name="adj" fmla="val 6402"/>
            </a:avLst>
          </a:prstGeom>
          <a:noFill/>
          <a:ln w="25400">
            <a:solidFill>
              <a:srgbClr val="143f9c"/>
            </a:solidFill>
            <a:prstDash val="solid"/>
            <a:miter lim="800000"/>
          </a:ln>
        </p:spPr>
      </p:sp>
      <p:pic>
        <p:nvPicPr>
          <p:cNvPr id="12" name="Object 11" descr="">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05754" y="2183954"/>
            <a:ext cx="590402" cy="666583"/>
          </a:xfrm>
          <a:prstGeom prst="rect">
            <a:avLst/>
          </a:prstGeom>
        </p:spPr>
      </p:pic>
      <p:sp>
        <p:nvSpPr>
          <p:cNvPr id="13" name="Object 12"/>
          <p:cNvSpPr/>
          <p:nvPr/>
        </p:nvSpPr>
        <p:spPr>
          <a:xfrm>
            <a:off x="8113271" y="3320269"/>
            <a:ext cx="3770957" cy="259119"/>
          </a:xfrm>
          <a:prstGeom prst="rect">
            <a:avLst/>
          </a:prstGeom>
          <a:noFill/>
        </p:spPr>
        <p:txBody>
          <a:bodyPr wrap="square" rtlCol="0" anchor="t" bIns="0" lIns="0" rIns="0" tIns="0"/>
          <a:lstStyle/>
          <a:p>
            <a:pPr algn="ctr">
              <a:lnSpc>
                <a:spcPts val="2042"/>
              </a:lnSpc>
              <a:buNone/>
            </a:pPr>
            <a:r>
              <a:rPr lang="en-US" sz="1620" spc="49" kern="0" dirty="0" smtClean="0">
                <a:solidFill>
                  <a:srgbClr val="000000"/>
                </a:solidFill>
                <a:latin typeface="Jost*" pitchFamily="34" charset="0"/>
                <a:ea typeface="Jost*" pitchFamily="34" charset="-122"/>
                <a:cs typeface="Jost*" pitchFamily="34" charset="-120"/>
              </a:rPr>
              <a:t>Prompt Engineering</a:t>
            </a:r>
            <a:endParaRPr lang="en-US" dirty="0"/>
          </a:p>
        </p:txBody>
      </p:sp>
      <p:sp>
        <p:nvSpPr>
          <p:cNvPr id="14" name="Object 13"/>
          <p:cNvSpPr/>
          <p:nvPr/>
        </p:nvSpPr>
        <p:spPr>
          <a:xfrm>
            <a:off x="8113271" y="3659066"/>
            <a:ext cx="3770957" cy="891555"/>
          </a:xfrm>
          <a:prstGeom prst="rect">
            <a:avLst/>
          </a:prstGeom>
          <a:noFill/>
        </p:spPr>
        <p:txBody>
          <a:bodyPr wrap="square" rtlCol="0" anchor="t" bIns="0" lIns="0" rIns="0" tIns="0"/>
          <a:lstStyle/>
          <a:p>
            <a:pPr algn="ctr">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Translate theoretical insights into clear, specific, and purpose-driven prompts to guide the AI in generating tourism content that aligns with professional standards.</a:t>
            </a:r>
            <a:endParaRPr lang="en-US" dirty="0"/>
          </a:p>
        </p:txBody>
      </p:sp>
      <p:sp>
        <p:nvSpPr>
          <p:cNvPr id="15" name="Object 14"/>
          <p:cNvSpPr/>
          <p:nvPr/>
        </p:nvSpPr>
        <p:spPr>
          <a:xfrm>
            <a:off x="0" y="5266008"/>
            <a:ext cx="12188952" cy="1590277"/>
          </a:xfrm>
          <a:prstGeom prst="rect">
            <a:avLst/>
          </a:prstGeom>
          <a:solidFill>
            <a:srgbClr val="a4bab7"/>
          </a:solidFill>
        </p:spPr>
      </p:sp>
      <p:sp>
        <p:nvSpPr>
          <p:cNvPr id="16" name="Object 15"/>
          <p:cNvSpPr/>
          <p:nvPr/>
        </p:nvSpPr>
        <p:spPr>
          <a:xfrm>
            <a:off x="666583" y="5577502"/>
            <a:ext cx="10855785" cy="971753"/>
          </a:xfrm>
          <a:prstGeom prst="rect">
            <a:avLst/>
          </a:prstGeom>
          <a:noFill/>
        </p:spPr>
        <p:txBody>
          <a:bodyPr wrap="square" rtlCol="0" anchor="ctr" bIns="0" lIns="0" rIns="0" tIns="0"/>
          <a:lstStyle/>
          <a:p>
            <a:pPr algn="ctr">
              <a:lnSpc>
                <a:spcPts val="2552"/>
              </a:lnSpc>
              <a:buNone/>
            </a:pPr>
            <a:r>
              <a:rPr lang="en-US" sz="2025" spc="61" kern="0" dirty="0" smtClean="0">
                <a:solidFill>
                  <a:srgbClr val="000000"/>
                </a:solidFill>
                <a:latin typeface="Jost*" pitchFamily="34" charset="0"/>
                <a:ea typeface="Jost*" pitchFamily="34" charset="-122"/>
                <a:cs typeface="Jost*" pitchFamily="34" charset="-120"/>
              </a:rPr>
              <a:t>By grounding the use of ChatGPT in robust theoretical frameworks, you will develop the necessary expertise to leverage AI tools while maintaining control over the content generation process and ensuring the quality and effectiveness of the final product.</a:t>
            </a:r>
            <a:endParaRPr lang="en-US" dirty="0"/>
          </a:p>
        </p:txBody>
      </p:sp>
    </p:spTree>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84"/>
          </a:xfrm>
          <a:prstGeom prst="rect">
            <a:avLst/>
          </a:prstGeom>
          <a:noFill/>
        </p:spPr>
        <p:txBody>
          <a:bodyPr wrap="square" rtlCol="0" anchor="t" bIns="0" lIns="0" rIns="0" tIns="0"/>
          <a:lstStyle/>
          <a:p>
            <a:pPr algn="ctr">
              <a:lnSpc>
                <a:spcPts val="3360"/>
              </a:lnSpc>
              <a:buNone/>
            </a:pPr>
            <a:r>
              <a:rPr lang="en-US" sz="3000" spc="90" kern="0" dirty="0" smtClean="0">
                <a:solidFill>
                  <a:srgbClr val="000000"/>
                </a:solidFill>
                <a:latin typeface="Jost*" pitchFamily="34" charset="0"/>
                <a:ea typeface="Jost*" pitchFamily="34" charset="-122"/>
                <a:cs typeface="Jost*" pitchFamily="34" charset="-120"/>
              </a:rPr>
              <a:t>CRITICAL CONTENT ANALYSIS</a:t>
            </a:r>
            <a:endParaRPr lang="en-US" dirty="0"/>
          </a:p>
        </p:txBody>
      </p:sp>
      <p:sp>
        <p:nvSpPr>
          <p:cNvPr id="3" name="Object 2"/>
          <p:cNvSpPr/>
          <p:nvPr/>
        </p:nvSpPr>
        <p:spPr>
          <a:xfrm>
            <a:off x="1095101" y="1752162"/>
            <a:ext cx="714196" cy="714196"/>
          </a:xfrm>
          <a:prstGeom prst="roundRect">
            <a:avLst>
              <a:gd name="adj" fmla="val 12803"/>
            </a:avLst>
          </a:prstGeom>
          <a:noFill/>
          <a:ln w="25400">
            <a:solidFill>
              <a:srgbClr val="143f9c"/>
            </a:solidFill>
            <a:prstDash val="solid"/>
            <a:miter lim="800000"/>
          </a:ln>
        </p:spPr>
      </p:sp>
      <p:pic>
        <p:nvPicPr>
          <p:cNvPr id="4" name="Object 3" descr="">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305733" y="2000456"/>
            <a:ext cx="295201" cy="238065"/>
          </a:xfrm>
          <a:prstGeom prst="rect">
            <a:avLst/>
          </a:prstGeom>
        </p:spPr>
      </p:pic>
      <p:sp>
        <p:nvSpPr>
          <p:cNvPr id="5" name="Object 4"/>
          <p:cNvSpPr/>
          <p:nvPr/>
        </p:nvSpPr>
        <p:spPr>
          <a:xfrm>
            <a:off x="1999750" y="1696663"/>
            <a:ext cx="4242327" cy="518239"/>
          </a:xfrm>
          <a:prstGeom prst="rect">
            <a:avLst/>
          </a:prstGeom>
          <a:noFill/>
        </p:spPr>
        <p:txBody>
          <a:bodyPr wrap="square" rtlCol="0" anchor="t" bIns="0" lIns="0" rIns="0" tIns="0"/>
          <a:lstStyle/>
          <a:p>
            <a:pPr algn="l">
              <a:lnSpc>
                <a:spcPts val="2042"/>
              </a:lnSpc>
              <a:buNone/>
            </a:pPr>
            <a:r>
              <a:rPr lang="en-US" sz="1620" spc="49" kern="0" dirty="0" smtClean="0">
                <a:solidFill>
                  <a:srgbClr val="000000"/>
                </a:solidFill>
                <a:latin typeface="Jost*" pitchFamily="34" charset="0"/>
                <a:ea typeface="Jost*" pitchFamily="34" charset="-122"/>
                <a:cs typeface="Jost*" pitchFamily="34" charset="-120"/>
              </a:rPr>
              <a:t>Evaluate ChatGPT's interpretation of communication objectives</a:t>
            </a:r>
            <a:endParaRPr lang="en-US" dirty="0"/>
          </a:p>
        </p:txBody>
      </p:sp>
      <p:sp>
        <p:nvSpPr>
          <p:cNvPr id="6" name="Object 5"/>
          <p:cNvSpPr/>
          <p:nvPr/>
        </p:nvSpPr>
        <p:spPr>
          <a:xfrm>
            <a:off x="1999750" y="2294579"/>
            <a:ext cx="4242327" cy="668666"/>
          </a:xfrm>
          <a:prstGeom prst="rect">
            <a:avLst/>
          </a:prstGeom>
          <a:noFill/>
        </p:spPr>
        <p:txBody>
          <a:bodyPr wrap="square" rtlCol="0" anchor="t" bIns="0" lIns="0" rIns="0" tIns="0"/>
          <a:lstStyle/>
          <a:p>
            <a:pPr algn="l">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Analyze how ChatGPT's generated content reflects the intended meaning and connotations of the original prompt</a:t>
            </a:r>
            <a:endParaRPr lang="en-US" dirty="0"/>
          </a:p>
        </p:txBody>
      </p:sp>
      <p:sp>
        <p:nvSpPr>
          <p:cNvPr id="7" name="Object 6"/>
          <p:cNvSpPr/>
          <p:nvPr/>
        </p:nvSpPr>
        <p:spPr>
          <a:xfrm>
            <a:off x="1095101" y="3390052"/>
            <a:ext cx="714196" cy="714196"/>
          </a:xfrm>
          <a:prstGeom prst="roundRect">
            <a:avLst>
              <a:gd name="adj" fmla="val 12803"/>
            </a:avLst>
          </a:prstGeom>
          <a:noFill/>
          <a:ln w="25400">
            <a:solidFill>
              <a:srgbClr val="143f9c"/>
            </a:solidFill>
            <a:prstDash val="solid"/>
            <a:miter lim="800000"/>
          </a:ln>
        </p:spPr>
      </p:sp>
      <p:pic>
        <p:nvPicPr>
          <p:cNvPr id="8" name="Object 7" descr="">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68072" y="3588131"/>
            <a:ext cx="380905" cy="323769"/>
          </a:xfrm>
          <a:prstGeom prst="rect">
            <a:avLst/>
          </a:prstGeom>
        </p:spPr>
      </p:pic>
      <p:sp>
        <p:nvSpPr>
          <p:cNvPr id="9" name="Object 8"/>
          <p:cNvSpPr/>
          <p:nvPr/>
        </p:nvSpPr>
        <p:spPr>
          <a:xfrm>
            <a:off x="1999750" y="3334553"/>
            <a:ext cx="4242327" cy="518239"/>
          </a:xfrm>
          <a:prstGeom prst="rect">
            <a:avLst/>
          </a:prstGeom>
          <a:noFill/>
        </p:spPr>
        <p:txBody>
          <a:bodyPr wrap="square" rtlCol="0" anchor="t" bIns="0" lIns="0" rIns="0" tIns="0"/>
          <a:lstStyle/>
          <a:p>
            <a:pPr algn="l">
              <a:lnSpc>
                <a:spcPts val="2042"/>
              </a:lnSpc>
              <a:buNone/>
            </a:pPr>
            <a:r>
              <a:rPr lang="en-US" sz="1620" spc="49" kern="0" dirty="0" smtClean="0">
                <a:solidFill>
                  <a:srgbClr val="000000"/>
                </a:solidFill>
                <a:latin typeface="Jost*" pitchFamily="34" charset="0"/>
                <a:ea typeface="Jost*" pitchFamily="34" charset="-122"/>
                <a:cs typeface="Jost*" pitchFamily="34" charset="-120"/>
              </a:rPr>
              <a:t>Explore the semiotic resources utilized by ChatGPT</a:t>
            </a:r>
            <a:endParaRPr lang="en-US" dirty="0"/>
          </a:p>
        </p:txBody>
      </p:sp>
      <p:sp>
        <p:nvSpPr>
          <p:cNvPr id="10" name="Object 9"/>
          <p:cNvSpPr/>
          <p:nvPr/>
        </p:nvSpPr>
        <p:spPr>
          <a:xfrm>
            <a:off x="1999750" y="3932470"/>
            <a:ext cx="4242327" cy="668666"/>
          </a:xfrm>
          <a:prstGeom prst="rect">
            <a:avLst/>
          </a:prstGeom>
          <a:noFill/>
        </p:spPr>
        <p:txBody>
          <a:bodyPr wrap="square" rtlCol="0" anchor="t" bIns="0" lIns="0" rIns="0" tIns="0"/>
          <a:lstStyle/>
          <a:p>
            <a:pPr algn="l">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Examine the visual, linguistic, and multimodal elements used by ChatGPT to convey the desired messages and evoke specific responses</a:t>
            </a:r>
            <a:endParaRPr lang="en-US" dirty="0"/>
          </a:p>
        </p:txBody>
      </p:sp>
      <p:sp>
        <p:nvSpPr>
          <p:cNvPr id="11" name="Object 10"/>
          <p:cNvSpPr/>
          <p:nvPr/>
        </p:nvSpPr>
        <p:spPr>
          <a:xfrm>
            <a:off x="6332541" y="1752162"/>
            <a:ext cx="714196" cy="714196"/>
          </a:xfrm>
          <a:prstGeom prst="roundRect">
            <a:avLst>
              <a:gd name="adj" fmla="val 12803"/>
            </a:avLst>
          </a:prstGeom>
          <a:noFill/>
          <a:ln w="25400">
            <a:solidFill>
              <a:srgbClr val="143f9c"/>
            </a:solidFill>
            <a:prstDash val="solid"/>
            <a:miter lim="800000"/>
          </a:ln>
        </p:spPr>
      </p:sp>
      <p:pic>
        <p:nvPicPr>
          <p:cNvPr id="12" name="Object 11" descr="">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538986" y="1958607"/>
            <a:ext cx="304724" cy="304724"/>
          </a:xfrm>
          <a:prstGeom prst="rect">
            <a:avLst/>
          </a:prstGeom>
        </p:spPr>
      </p:pic>
      <p:sp>
        <p:nvSpPr>
          <p:cNvPr id="13" name="Object 12"/>
          <p:cNvSpPr/>
          <p:nvPr/>
        </p:nvSpPr>
        <p:spPr>
          <a:xfrm>
            <a:off x="7237190" y="1696663"/>
            <a:ext cx="4242327" cy="518239"/>
          </a:xfrm>
          <a:prstGeom prst="rect">
            <a:avLst/>
          </a:prstGeom>
          <a:noFill/>
        </p:spPr>
        <p:txBody>
          <a:bodyPr wrap="square" rtlCol="0" anchor="t" bIns="0" lIns="0" rIns="0" tIns="0"/>
          <a:lstStyle/>
          <a:p>
            <a:pPr algn="l">
              <a:lnSpc>
                <a:spcPts val="2042"/>
              </a:lnSpc>
              <a:buNone/>
            </a:pPr>
            <a:r>
              <a:rPr lang="en-US" sz="1620" spc="49" kern="0" dirty="0" smtClean="0">
                <a:solidFill>
                  <a:srgbClr val="000000"/>
                </a:solidFill>
                <a:latin typeface="Jost*" pitchFamily="34" charset="0"/>
                <a:ea typeface="Jost*" pitchFamily="34" charset="-122"/>
                <a:cs typeface="Jost*" pitchFamily="34" charset="-120"/>
              </a:rPr>
              <a:t>Assess the alignment between AI-generated content and target audience</a:t>
            </a:r>
            <a:endParaRPr lang="en-US" dirty="0"/>
          </a:p>
        </p:txBody>
      </p:sp>
      <p:sp>
        <p:nvSpPr>
          <p:cNvPr id="14" name="Object 13"/>
          <p:cNvSpPr/>
          <p:nvPr/>
        </p:nvSpPr>
        <p:spPr>
          <a:xfrm>
            <a:off x="7237190" y="2294579"/>
            <a:ext cx="4242327" cy="668666"/>
          </a:xfrm>
          <a:prstGeom prst="rect">
            <a:avLst/>
          </a:prstGeom>
          <a:noFill/>
        </p:spPr>
        <p:txBody>
          <a:bodyPr wrap="square" rtlCol="0" anchor="t" bIns="0" lIns="0" rIns="0" tIns="0"/>
          <a:lstStyle/>
          <a:p>
            <a:pPr algn="l">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Determine if ChatGPT's output successfully resonates with the intended tourism segment based on the provided context</a:t>
            </a:r>
            <a:endParaRPr lang="en-US" dirty="0"/>
          </a:p>
        </p:txBody>
      </p:sp>
      <p:sp>
        <p:nvSpPr>
          <p:cNvPr id="15" name="Object 14"/>
          <p:cNvSpPr/>
          <p:nvPr/>
        </p:nvSpPr>
        <p:spPr>
          <a:xfrm>
            <a:off x="6332541" y="3390052"/>
            <a:ext cx="714196" cy="714196"/>
          </a:xfrm>
          <a:prstGeom prst="roundRect">
            <a:avLst>
              <a:gd name="adj" fmla="val 12803"/>
            </a:avLst>
          </a:prstGeom>
          <a:noFill/>
          <a:ln w="25400">
            <a:solidFill>
              <a:srgbClr val="143f9c"/>
            </a:solidFill>
            <a:prstDash val="solid"/>
            <a:miter lim="800000"/>
          </a:ln>
        </p:spPr>
      </p:sp>
      <p:pic>
        <p:nvPicPr>
          <p:cNvPr id="16" name="Object 15" descr="">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564101" y="3533729"/>
            <a:ext cx="257111" cy="428518"/>
          </a:xfrm>
          <a:prstGeom prst="rect">
            <a:avLst/>
          </a:prstGeom>
        </p:spPr>
      </p:pic>
      <p:sp>
        <p:nvSpPr>
          <p:cNvPr id="17" name="Object 16"/>
          <p:cNvSpPr/>
          <p:nvPr/>
        </p:nvSpPr>
        <p:spPr>
          <a:xfrm>
            <a:off x="7237190" y="3334553"/>
            <a:ext cx="4242327" cy="518239"/>
          </a:xfrm>
          <a:prstGeom prst="rect">
            <a:avLst/>
          </a:prstGeom>
          <a:noFill/>
        </p:spPr>
        <p:txBody>
          <a:bodyPr wrap="square" rtlCol="0" anchor="t" bIns="0" lIns="0" rIns="0" tIns="0"/>
          <a:lstStyle/>
          <a:p>
            <a:pPr algn="l">
              <a:lnSpc>
                <a:spcPts val="2042"/>
              </a:lnSpc>
              <a:buNone/>
            </a:pPr>
            <a:r>
              <a:rPr lang="en-US" sz="1620" spc="49" kern="0" dirty="0" smtClean="0">
                <a:solidFill>
                  <a:srgbClr val="000000"/>
                </a:solidFill>
                <a:latin typeface="Jost*" pitchFamily="34" charset="0"/>
                <a:ea typeface="Jost*" pitchFamily="34" charset="-122"/>
                <a:cs typeface="Jost*" pitchFamily="34" charset="-120"/>
              </a:rPr>
              <a:t>Identify potential biases or limitations in ChatGPT's generation</a:t>
            </a:r>
            <a:endParaRPr lang="en-US" dirty="0"/>
          </a:p>
        </p:txBody>
      </p:sp>
      <p:sp>
        <p:nvSpPr>
          <p:cNvPr id="18" name="Object 17"/>
          <p:cNvSpPr/>
          <p:nvPr/>
        </p:nvSpPr>
        <p:spPr>
          <a:xfrm>
            <a:off x="7237190" y="3932470"/>
            <a:ext cx="4242327" cy="668666"/>
          </a:xfrm>
          <a:prstGeom prst="rect">
            <a:avLst/>
          </a:prstGeom>
          <a:noFill/>
        </p:spPr>
        <p:txBody>
          <a:bodyPr wrap="square" rtlCol="0" anchor="t" bIns="0" lIns="0" rIns="0" tIns="0"/>
          <a:lstStyle/>
          <a:p>
            <a:pPr algn="l">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Critically analyze the AI's tendencies to reproduce certain tourism tropes or miss nuanced aspects of the communication</a:t>
            </a:r>
            <a:endParaRPr lang="en-US" dirty="0"/>
          </a:p>
        </p:txBody>
      </p:sp>
      <p:sp>
        <p:nvSpPr>
          <p:cNvPr id="19" name="Object 18"/>
          <p:cNvSpPr/>
          <p:nvPr/>
        </p:nvSpPr>
        <p:spPr>
          <a:xfrm>
            <a:off x="0" y="5266008"/>
            <a:ext cx="12188952" cy="1590277"/>
          </a:xfrm>
          <a:prstGeom prst="rect">
            <a:avLst/>
          </a:prstGeom>
          <a:solidFill>
            <a:srgbClr val="a4bab7"/>
          </a:solidFill>
        </p:spPr>
      </p:sp>
      <p:sp>
        <p:nvSpPr>
          <p:cNvPr id="20" name="Object 19"/>
          <p:cNvSpPr/>
          <p:nvPr/>
        </p:nvSpPr>
        <p:spPr>
          <a:xfrm>
            <a:off x="961784" y="5577502"/>
            <a:ext cx="10265383" cy="971753"/>
          </a:xfrm>
          <a:prstGeom prst="rect">
            <a:avLst/>
          </a:prstGeom>
          <a:noFill/>
        </p:spPr>
        <p:txBody>
          <a:bodyPr wrap="square" rtlCol="0" anchor="ctr" bIns="0" lIns="0" rIns="0" tIns="0"/>
          <a:lstStyle/>
          <a:p>
            <a:pPr algn="ctr">
              <a:lnSpc>
                <a:spcPts val="2552"/>
              </a:lnSpc>
              <a:buNone/>
            </a:pPr>
            <a:r>
              <a:rPr lang="en-US" sz="2025" spc="61" kern="0" dirty="0" smtClean="0">
                <a:solidFill>
                  <a:srgbClr val="000000"/>
                </a:solidFill>
                <a:latin typeface="Jost*" pitchFamily="34" charset="0"/>
                <a:ea typeface="Jost*" pitchFamily="34" charset="-122"/>
                <a:cs typeface="Jost*" pitchFamily="34" charset="-120"/>
              </a:rPr>
              <a:t>Do you want to gain a deeper understanding of the AI's capabilities and limitations in translating communication objectives into effective and meaningful tourism materials? Leveraging AI while maintaining professional standards and creativity.</a:t>
            </a:r>
            <a:endParaRPr lang="en-US" dirty="0"/>
          </a:p>
        </p:txBody>
      </p:sp>
    </p:spTree>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ae9e6"/>
        </a:solidFill>
        <a:effectLst/>
      </p:bgPr>
    </p:bg>
    <p:spTree>
      <p:nvGrpSpPr>
        <p:cNvPr id="1" name=""/>
        <p:cNvGrpSpPr/>
        <p:nvPr/>
      </p:nvGrpSpPr>
      <p:grpSpPr>
        <a:xfrm>
          <a:off x="0" y="0"/>
          <a:ext cx="0" cy="0"/>
          <a:chOff x="0" y="0"/>
          <a:chExt cx="0" cy="0"/>
        </a:xfrm>
      </p:grpSpPr>
      <p:sp>
        <p:nvSpPr>
          <p:cNvPr id="2" name="Object 1"/>
          <p:cNvSpPr/>
          <p:nvPr/>
        </p:nvSpPr>
        <p:spPr>
          <a:xfrm>
            <a:off x="0" y="399950"/>
            <a:ext cx="12188952" cy="426584"/>
          </a:xfrm>
          <a:prstGeom prst="rect">
            <a:avLst/>
          </a:prstGeom>
          <a:noFill/>
        </p:spPr>
        <p:txBody>
          <a:bodyPr wrap="square" rtlCol="0" anchor="t" bIns="0" lIns="0" rIns="0" tIns="0"/>
          <a:lstStyle/>
          <a:p>
            <a:pPr algn="ctr">
              <a:lnSpc>
                <a:spcPts val="3360"/>
              </a:lnSpc>
              <a:buNone/>
            </a:pPr>
            <a:r>
              <a:rPr lang="en-US" sz="3000" spc="90" kern="0" dirty="0" smtClean="0">
                <a:solidFill>
                  <a:srgbClr val="000000"/>
                </a:solidFill>
                <a:latin typeface="Jost*" pitchFamily="34" charset="0"/>
                <a:ea typeface="Jost*" pitchFamily="34" charset="-122"/>
                <a:cs typeface="Jost*" pitchFamily="34" charset="-120"/>
              </a:rPr>
              <a:t>ESSENTIAL SKILLS DEVELOPMENT</a:t>
            </a:r>
            <a:endParaRPr lang="en-US" dirty="0"/>
          </a:p>
        </p:txBody>
      </p:sp>
      <p:sp>
        <p:nvSpPr>
          <p:cNvPr id="3" name="Object 2"/>
          <p:cNvSpPr/>
          <p:nvPr/>
        </p:nvSpPr>
        <p:spPr>
          <a:xfrm>
            <a:off x="987972" y="2401366"/>
            <a:ext cx="1428393" cy="1428393"/>
          </a:xfrm>
          <a:prstGeom prst="roundRect">
            <a:avLst>
              <a:gd name="adj" fmla="val 6402"/>
            </a:avLst>
          </a:prstGeom>
          <a:noFill/>
          <a:ln w="25400">
            <a:solidFill>
              <a:srgbClr val="143f9c"/>
            </a:solidFill>
            <a:prstDash val="solid"/>
            <a:miter lim="800000"/>
          </a:ln>
        </p:spPr>
      </p:sp>
      <p:pic>
        <p:nvPicPr>
          <p:cNvPr id="4" name="Object 3" descr="">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350654" y="2730539"/>
            <a:ext cx="704674" cy="790377"/>
          </a:xfrm>
          <a:prstGeom prst="rect">
            <a:avLst/>
          </a:prstGeom>
        </p:spPr>
      </p:pic>
      <p:sp>
        <p:nvSpPr>
          <p:cNvPr id="5" name="Object 4"/>
          <p:cNvSpPr/>
          <p:nvPr/>
        </p:nvSpPr>
        <p:spPr>
          <a:xfrm>
            <a:off x="356146" y="3917099"/>
            <a:ext cx="2692044" cy="259119"/>
          </a:xfrm>
          <a:prstGeom prst="rect">
            <a:avLst/>
          </a:prstGeom>
          <a:noFill/>
        </p:spPr>
        <p:txBody>
          <a:bodyPr wrap="square" rtlCol="0" anchor="t" bIns="0" lIns="0" rIns="0" tIns="0"/>
          <a:lstStyle/>
          <a:p>
            <a:pPr algn="ctr">
              <a:lnSpc>
                <a:spcPts val="2042"/>
              </a:lnSpc>
              <a:buNone/>
            </a:pPr>
            <a:r>
              <a:rPr lang="en-US" sz="1620" spc="49" kern="0" dirty="0" smtClean="0">
                <a:solidFill>
                  <a:srgbClr val="000000"/>
                </a:solidFill>
                <a:latin typeface="Jost*" pitchFamily="34" charset="0"/>
                <a:ea typeface="Jost*" pitchFamily="34" charset="-122"/>
                <a:cs typeface="Jost*" pitchFamily="34" charset="-120"/>
              </a:rPr>
              <a:t>Collaboration</a:t>
            </a:r>
            <a:endParaRPr lang="en-US" dirty="0"/>
          </a:p>
        </p:txBody>
      </p:sp>
      <p:sp>
        <p:nvSpPr>
          <p:cNvPr id="6" name="Object 5"/>
          <p:cNvSpPr/>
          <p:nvPr/>
        </p:nvSpPr>
        <p:spPr>
          <a:xfrm>
            <a:off x="356146" y="4255896"/>
            <a:ext cx="2692044" cy="668666"/>
          </a:xfrm>
          <a:prstGeom prst="rect">
            <a:avLst/>
          </a:prstGeom>
          <a:noFill/>
        </p:spPr>
        <p:txBody>
          <a:bodyPr wrap="square" rtlCol="0" anchor="t" bIns="0" lIns="0" rIns="0" tIns="0"/>
          <a:lstStyle/>
          <a:p>
            <a:pPr algn="ctr">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Participants work together to adapt and generate tourism texts, fostering teamwork skills</a:t>
            </a:r>
            <a:endParaRPr lang="en-US" dirty="0"/>
          </a:p>
        </p:txBody>
      </p:sp>
      <p:sp>
        <p:nvSpPr>
          <p:cNvPr id="7" name="Object 6"/>
          <p:cNvSpPr/>
          <p:nvPr/>
        </p:nvSpPr>
        <p:spPr>
          <a:xfrm>
            <a:off x="3916177" y="2401366"/>
            <a:ext cx="1428393" cy="1428393"/>
          </a:xfrm>
          <a:prstGeom prst="roundRect">
            <a:avLst>
              <a:gd name="adj" fmla="val 6402"/>
            </a:avLst>
          </a:prstGeom>
          <a:noFill/>
          <a:ln w="25400">
            <a:solidFill>
              <a:srgbClr val="143f9c"/>
            </a:solidFill>
            <a:prstDash val="solid"/>
            <a:miter lim="800000"/>
          </a:ln>
        </p:spPr>
      </p:sp>
      <p:pic>
        <p:nvPicPr>
          <p:cNvPr id="8" name="Object 7" descr="">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29030" y="2732660"/>
            <a:ext cx="580880" cy="837990"/>
          </a:xfrm>
          <a:prstGeom prst="rect">
            <a:avLst/>
          </a:prstGeom>
        </p:spPr>
      </p:pic>
      <p:sp>
        <p:nvSpPr>
          <p:cNvPr id="9" name="Object 8"/>
          <p:cNvSpPr/>
          <p:nvPr/>
        </p:nvSpPr>
        <p:spPr>
          <a:xfrm>
            <a:off x="3341963" y="3917099"/>
            <a:ext cx="2576821" cy="259119"/>
          </a:xfrm>
          <a:prstGeom prst="rect">
            <a:avLst/>
          </a:prstGeom>
          <a:noFill/>
        </p:spPr>
        <p:txBody>
          <a:bodyPr wrap="square" rtlCol="0" anchor="t" bIns="0" lIns="0" rIns="0" tIns="0"/>
          <a:lstStyle/>
          <a:p>
            <a:pPr algn="ctr">
              <a:lnSpc>
                <a:spcPts val="2042"/>
              </a:lnSpc>
              <a:buNone/>
            </a:pPr>
            <a:r>
              <a:rPr lang="en-US" sz="1620" spc="49" kern="0" dirty="0" smtClean="0">
                <a:solidFill>
                  <a:srgbClr val="000000"/>
                </a:solidFill>
                <a:latin typeface="Jost*" pitchFamily="34" charset="0"/>
                <a:ea typeface="Jost*" pitchFamily="34" charset="-122"/>
                <a:cs typeface="Jost*" pitchFamily="34" charset="-120"/>
              </a:rPr>
              <a:t>Critical Thinking</a:t>
            </a:r>
            <a:endParaRPr lang="en-US" dirty="0"/>
          </a:p>
        </p:txBody>
      </p:sp>
      <p:sp>
        <p:nvSpPr>
          <p:cNvPr id="10" name="Object 9"/>
          <p:cNvSpPr/>
          <p:nvPr/>
        </p:nvSpPr>
        <p:spPr>
          <a:xfrm>
            <a:off x="3341963" y="4255896"/>
            <a:ext cx="2576821" cy="668666"/>
          </a:xfrm>
          <a:prstGeom prst="rect">
            <a:avLst/>
          </a:prstGeom>
          <a:noFill/>
        </p:spPr>
        <p:txBody>
          <a:bodyPr wrap="square" rtlCol="0" anchor="t" bIns="0" lIns="0" rIns="0" tIns="0"/>
          <a:lstStyle/>
          <a:p>
            <a:pPr algn="ctr">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Participants critically analyze AI-generated content, developing analytical and evaluative skills</a:t>
            </a:r>
            <a:endParaRPr lang="en-US" dirty="0"/>
          </a:p>
        </p:txBody>
      </p:sp>
      <p:sp>
        <p:nvSpPr>
          <p:cNvPr id="11" name="Object 10"/>
          <p:cNvSpPr/>
          <p:nvPr/>
        </p:nvSpPr>
        <p:spPr>
          <a:xfrm>
            <a:off x="6844382" y="2401366"/>
            <a:ext cx="1428393" cy="1428393"/>
          </a:xfrm>
          <a:prstGeom prst="roundRect">
            <a:avLst>
              <a:gd name="adj" fmla="val 6402"/>
            </a:avLst>
          </a:prstGeom>
          <a:noFill/>
          <a:ln w="25400">
            <a:solidFill>
              <a:srgbClr val="143f9c"/>
            </a:solidFill>
            <a:prstDash val="solid"/>
            <a:miter lim="800000"/>
          </a:ln>
        </p:spPr>
      </p:sp>
      <p:pic>
        <p:nvPicPr>
          <p:cNvPr id="12" name="Object 11" descr="">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43379" y="2789119"/>
            <a:ext cx="447563" cy="657061"/>
          </a:xfrm>
          <a:prstGeom prst="rect">
            <a:avLst/>
          </a:prstGeom>
        </p:spPr>
      </p:pic>
      <p:sp>
        <p:nvSpPr>
          <p:cNvPr id="13" name="Object 12"/>
          <p:cNvSpPr/>
          <p:nvPr/>
        </p:nvSpPr>
        <p:spPr>
          <a:xfrm>
            <a:off x="6249219" y="3917099"/>
            <a:ext cx="2618720" cy="518239"/>
          </a:xfrm>
          <a:prstGeom prst="rect">
            <a:avLst/>
          </a:prstGeom>
          <a:noFill/>
        </p:spPr>
        <p:txBody>
          <a:bodyPr wrap="square" rtlCol="0" anchor="t" bIns="0" lIns="0" rIns="0" tIns="0"/>
          <a:lstStyle/>
          <a:p>
            <a:pPr algn="ctr">
              <a:lnSpc>
                <a:spcPts val="2042"/>
              </a:lnSpc>
              <a:buNone/>
            </a:pPr>
            <a:r>
              <a:rPr lang="en-US" sz="1620" spc="49" kern="0" dirty="0" smtClean="0">
                <a:solidFill>
                  <a:srgbClr val="000000"/>
                </a:solidFill>
                <a:latin typeface="Jost*" pitchFamily="34" charset="0"/>
                <a:ea typeface="Jost*" pitchFamily="34" charset="-122"/>
                <a:cs typeface="Jost*" pitchFamily="34" charset="-120"/>
              </a:rPr>
              <a:t>Foreign Language Learning</a:t>
            </a:r>
            <a:endParaRPr lang="en-US" dirty="0"/>
          </a:p>
        </p:txBody>
      </p:sp>
      <p:sp>
        <p:nvSpPr>
          <p:cNvPr id="14" name="Object 13"/>
          <p:cNvSpPr/>
          <p:nvPr/>
        </p:nvSpPr>
        <p:spPr>
          <a:xfrm>
            <a:off x="6249219" y="4515016"/>
            <a:ext cx="2618720" cy="668666"/>
          </a:xfrm>
          <a:prstGeom prst="rect">
            <a:avLst/>
          </a:prstGeom>
          <a:noFill/>
        </p:spPr>
        <p:txBody>
          <a:bodyPr wrap="square" rtlCol="0" anchor="t" bIns="0" lIns="0" rIns="0" tIns="0"/>
          <a:lstStyle/>
          <a:p>
            <a:pPr algn="ctr">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The workshop focuses on developing communication skills in English for tourism purposes</a:t>
            </a:r>
            <a:endParaRPr lang="en-US" dirty="0"/>
          </a:p>
        </p:txBody>
      </p:sp>
      <p:sp>
        <p:nvSpPr>
          <p:cNvPr id="15" name="Object 14"/>
          <p:cNvSpPr/>
          <p:nvPr/>
        </p:nvSpPr>
        <p:spPr>
          <a:xfrm>
            <a:off x="9772587" y="2401366"/>
            <a:ext cx="1428393" cy="1428393"/>
          </a:xfrm>
          <a:prstGeom prst="roundRect">
            <a:avLst>
              <a:gd name="adj" fmla="val 6402"/>
            </a:avLst>
          </a:prstGeom>
          <a:noFill/>
          <a:ln w="25400">
            <a:solidFill>
              <a:srgbClr val="143f9c"/>
            </a:solidFill>
            <a:prstDash val="solid"/>
            <a:miter lim="800000"/>
          </a:ln>
        </p:spPr>
      </p:sp>
      <p:pic>
        <p:nvPicPr>
          <p:cNvPr id="16" name="Object 15" descr="">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193845" y="2764016"/>
            <a:ext cx="590402" cy="714196"/>
          </a:xfrm>
          <a:prstGeom prst="rect">
            <a:avLst/>
          </a:prstGeom>
        </p:spPr>
      </p:pic>
      <p:sp>
        <p:nvSpPr>
          <p:cNvPr id="17" name="Object 16"/>
          <p:cNvSpPr/>
          <p:nvPr/>
        </p:nvSpPr>
        <p:spPr>
          <a:xfrm>
            <a:off x="9203611" y="3917099"/>
            <a:ext cx="2566346" cy="518239"/>
          </a:xfrm>
          <a:prstGeom prst="rect">
            <a:avLst/>
          </a:prstGeom>
          <a:noFill/>
        </p:spPr>
        <p:txBody>
          <a:bodyPr wrap="square" rtlCol="0" anchor="t" bIns="0" lIns="0" rIns="0" tIns="0"/>
          <a:lstStyle/>
          <a:p>
            <a:pPr algn="ctr">
              <a:lnSpc>
                <a:spcPts val="2042"/>
              </a:lnSpc>
              <a:buNone/>
            </a:pPr>
            <a:r>
              <a:rPr lang="en-US" sz="1620" spc="49" kern="0" dirty="0" smtClean="0">
                <a:solidFill>
                  <a:srgbClr val="000000"/>
                </a:solidFill>
                <a:latin typeface="Jost*" pitchFamily="34" charset="0"/>
                <a:ea typeface="Jost*" pitchFamily="34" charset="-122"/>
                <a:cs typeface="Jost*" pitchFamily="34" charset="-120"/>
              </a:rPr>
              <a:t>Balance between Standards and Creativity</a:t>
            </a:r>
            <a:endParaRPr lang="en-US" dirty="0"/>
          </a:p>
        </p:txBody>
      </p:sp>
      <p:sp>
        <p:nvSpPr>
          <p:cNvPr id="18" name="Object 17"/>
          <p:cNvSpPr/>
          <p:nvPr/>
        </p:nvSpPr>
        <p:spPr>
          <a:xfrm>
            <a:off x="9203611" y="4515016"/>
            <a:ext cx="2566346" cy="891555"/>
          </a:xfrm>
          <a:prstGeom prst="rect">
            <a:avLst/>
          </a:prstGeom>
          <a:noFill/>
        </p:spPr>
        <p:txBody>
          <a:bodyPr wrap="square" rtlCol="0" anchor="t" bIns="0" lIns="0" rIns="0" tIns="0"/>
          <a:lstStyle/>
          <a:p>
            <a:pPr algn="ctr">
              <a:lnSpc>
                <a:spcPts val="1756"/>
              </a:lnSpc>
              <a:spcBef>
                <a:spcPts val="615"/>
              </a:spcBef>
              <a:buNone/>
            </a:pPr>
            <a:r>
              <a:rPr lang="en-US" sz="1320" spc="40" kern="0" dirty="0" smtClean="0">
                <a:solidFill>
                  <a:srgbClr val="000000">
                    <a:alpha val="80000"/>
                  </a:srgbClr>
                </a:solidFill>
                <a:latin typeface="Jost*" pitchFamily="34" charset="0"/>
                <a:ea typeface="Jost*" pitchFamily="34" charset="-122"/>
                <a:cs typeface="Jost*" pitchFamily="34" charset="-120"/>
              </a:rPr>
              <a:t>Participants learn to leverage AI while maintaining professional standards and creative expression</a:t>
            </a:r>
            <a:endParaRPr lang="en-US" dirty="0"/>
          </a:p>
        </p:txBody>
      </p:sp>
    </p:spTree>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file>

<file path=ppt/tags/tag2.xml><?xml version="1.0" encoding="utf-8"?>
<p:tagLst xmlns:a="http://schemas.openxmlformats.org/drawingml/2006/main" xmlns:r="http://schemas.openxmlformats.org/officeDocument/2006/relationships" xmlns:p="http://schemas.openxmlformats.org/presentationml/2006/main"/>
</file>

<file path=ppt/tags/tag3.xml><?xml version="1.0" encoding="utf-8"?>
<p:tagLst xmlns:a="http://schemas.openxmlformats.org/drawingml/2006/main" xmlns:r="http://schemas.openxmlformats.org/officeDocument/2006/relationships" xmlns:p="http://schemas.openxmlformats.org/presentationml/2006/main"/>
</file>

<file path=ppt/tags/tag4.xml><?xml version="1.0" encoding="utf-8"?>
<p:tagLst xmlns:a="http://schemas.openxmlformats.org/drawingml/2006/main" xmlns:r="http://schemas.openxmlformats.org/officeDocument/2006/relationships" xmlns:p="http://schemas.openxmlformats.org/presentationml/2006/main"/>
</file>

<file path=ppt/tags/tag5.xml><?xml version="1.0" encoding="utf-8"?>
<p:tagLst xmlns:a="http://schemas.openxmlformats.org/drawingml/2006/main" xmlns:r="http://schemas.openxmlformats.org/officeDocument/2006/relationships" xmlns:p="http://schemas.openxmlformats.org/presentationml/2006/main"/>
</file>

<file path=ppt/tags/tag6.xml><?xml version="1.0" encoding="utf-8"?>
<p:tagLst xmlns:a="http://schemas.openxmlformats.org/drawingml/2006/main" xmlns:r="http://schemas.openxmlformats.org/officeDocument/2006/relationships" xmlns:p="http://schemas.openxmlformats.org/presentationml/2006/main"/>
</file>

<file path=ppt/theme/theme1.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PresentationFormat>
  <Paragraphs>0</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Slide 1</vt:lpstr>
      <vt:lpstr>Slide 2</vt:lpstr>
      <vt:lpstr>Slide 3</vt:lpstr>
      <vt:lpstr>Slide 4</vt:lpstr>
      <vt:lpstr>Slide 5</vt:lpstr>
      <vt:lpstr>Slide 6</vt:lpstr>
    </vt:vector>
  </TitlesOfParts>
  <Company>Beautiful.ai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Intro to workshop. Procedures to Implement ChatGPT in Tourism Content Generation through Multimodal Analysis and Critical Engagement Application of AI in Developing Professional Skills for ESP Learners</dc:title>
  <dc:subject>1. Intro to workshop. Procedures to Implement ChatGPT in Tourism Content Generation through Multimodal Analysis and Critical Engagement Application of AI in Developing Professional Skills for ESP Learners</dc:subject>
  <dc:creator>elena.mattei@univr.it</dc:creator>
  <cp:lastModifiedBy>elena.mattei@univr.it</cp:lastModifiedBy>
  <cp:revision>1</cp:revision>
  <dcterms:created xsi:type="dcterms:W3CDTF">2025-03-18T15:54:18.611Z</dcterms:created>
  <dcterms:modified xsi:type="dcterms:W3CDTF">2025-03-18T15:54:18.611Z</dcterms:modified>
</cp:coreProperties>
</file>