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12192000"/>
  <p:embeddedFontLst>
    <p:embeddedFont>
      <p:font typeface="Space Mono"/>
      <p:regular r:id="rId19"/>
      <p:bold r:id="rId20"/>
      <p:italic r:id="rId21"/>
      <p:boldItalic r:id="rId22"/>
    </p:embeddedFont>
    <p:embeddedFont>
      <p:font typeface="Poppi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7" roundtripDataSignature="AMtx7miA88s9kzfzb76KzvmYnYJisFrp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paceMono-bold.fntdata"/><Relationship Id="rId22" Type="http://schemas.openxmlformats.org/officeDocument/2006/relationships/font" Target="fonts/SpaceMono-boldItalic.fntdata"/><Relationship Id="rId21" Type="http://schemas.openxmlformats.org/officeDocument/2006/relationships/font" Target="fonts/SpaceMono-italic.fntdata"/><Relationship Id="rId24" Type="http://schemas.openxmlformats.org/officeDocument/2006/relationships/font" Target="fonts/Poppins-bold.fntdata"/><Relationship Id="rId23" Type="http://schemas.openxmlformats.org/officeDocument/2006/relationships/font" Target="fonts/Poppins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oppins-boldItalic.fntdata"/><Relationship Id="rId25" Type="http://schemas.openxmlformats.org/officeDocument/2006/relationships/font" Target="fonts/Poppins-italic.fntdata"/><Relationship Id="rId27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SpaceMono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3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23.png"/><Relationship Id="rId6" Type="http://schemas.openxmlformats.org/officeDocument/2006/relationships/image" Target="../media/image12.png"/><Relationship Id="rId7" Type="http://schemas.openxmlformats.org/officeDocument/2006/relationships/image" Target="../media/image3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6.png"/><Relationship Id="rId6" Type="http://schemas.openxmlformats.org/officeDocument/2006/relationships/image" Target="../media/image10.png"/><Relationship Id="rId7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8.png"/><Relationship Id="rId5" Type="http://schemas.openxmlformats.org/officeDocument/2006/relationships/image" Target="../media/image5.png"/><Relationship Id="rId6" Type="http://schemas.openxmlformats.org/officeDocument/2006/relationships/image" Target="../media/image16.png"/><Relationship Id="rId7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35.png"/><Relationship Id="rId5" Type="http://schemas.openxmlformats.org/officeDocument/2006/relationships/image" Target="../media/image17.png"/><Relationship Id="rId6" Type="http://schemas.openxmlformats.org/officeDocument/2006/relationships/image" Target="../media/image25.png"/><Relationship Id="rId7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36.png"/><Relationship Id="rId5" Type="http://schemas.openxmlformats.org/officeDocument/2006/relationships/image" Target="../media/image38.png"/><Relationship Id="rId6" Type="http://schemas.openxmlformats.org/officeDocument/2006/relationships/image" Target="../media/image30.png"/><Relationship Id="rId7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34.png"/><Relationship Id="rId5" Type="http://schemas.openxmlformats.org/officeDocument/2006/relationships/image" Target="../media/image29.png"/><Relationship Id="rId6" Type="http://schemas.openxmlformats.org/officeDocument/2006/relationships/image" Target="../media/image33.png"/><Relationship Id="rId7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023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11427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6094476" y="1430327"/>
            <a:ext cx="5546449" cy="30133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747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4489"/>
              <a:buFont typeface="Poppins"/>
              <a:buNone/>
            </a:pPr>
            <a:r>
              <a:rPr b="0" i="0" lang="en-US" sz="4489" u="none" cap="none" strike="noStrike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Workshop: Exploring the Power of AI-Assisted Content Creation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6094476" y="4640938"/>
            <a:ext cx="5960207" cy="863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20"/>
              <a:buFont typeface="Space Mono"/>
              <a:buNone/>
            </a:pPr>
            <a:r>
              <a:rPr b="0" i="0" lang="en-US" sz="162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Exercises focused on exploring the power of AI-assisted content creation in the tourism industry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0" y="114271"/>
            <a:ext cx="5713571" cy="674201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8Ln8oMv_LLI" id="20" name="Google Shape;20;p1"/>
          <p:cNvPicPr preferRelativeResize="0"/>
          <p:nvPr/>
        </p:nvPicPr>
        <p:blipFill rotWithShape="1">
          <a:blip r:embed="rId4">
            <a:alphaModFix/>
          </a:blip>
          <a:srcRect b="0" l="21751" r="21751" t="0"/>
          <a:stretch/>
        </p:blipFill>
        <p:spPr>
          <a:xfrm>
            <a:off x="0" y="114271"/>
            <a:ext cx="5713571" cy="6742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BF7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1. Analyzing an IG Post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987972" y="1647413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" name="Google Shape;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2495" y="1976611"/>
            <a:ext cx="609448" cy="79037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"/>
          <p:cNvSpPr/>
          <p:nvPr/>
        </p:nvSpPr>
        <p:spPr>
          <a:xfrm>
            <a:off x="366621" y="3163816"/>
            <a:ext cx="2671095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Visual representation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366621" y="3480740"/>
            <a:ext cx="2671095" cy="1066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Analyze the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visual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elements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of the Instagram post, including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the entities, composition, use of color, type of imagery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3916177" y="1647413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45376" y="2068677"/>
            <a:ext cx="771332" cy="59040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"/>
          <p:cNvSpPr/>
          <p:nvPr/>
        </p:nvSpPr>
        <p:spPr>
          <a:xfrm>
            <a:off x="3336726" y="3163816"/>
            <a:ext cx="2587296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Verbal representation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3336726" y="3480740"/>
            <a:ext cx="2587296" cy="1066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Examine the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textual content of the post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, including the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caption, hashtags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, and any other written elements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6844382" y="1647413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" name="Google Shape;37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23789" y="2093787"/>
            <a:ext cx="638015" cy="58088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"/>
          <p:cNvSpPr/>
          <p:nvPr/>
        </p:nvSpPr>
        <p:spPr>
          <a:xfrm>
            <a:off x="6223031" y="3163816"/>
            <a:ext cx="2671095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Social semiotics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6223031" y="3480740"/>
            <a:ext cx="2671095" cy="1066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Interpret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the social and cultural meanings conveyed through the visual and verbal elements of the post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9772587" y="1647413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252436" y="2018426"/>
            <a:ext cx="495176" cy="67610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/>
          <p:nvPr/>
        </p:nvSpPr>
        <p:spPr>
          <a:xfrm>
            <a:off x="9151237" y="3163816"/>
            <a:ext cx="2671095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Appraisal theory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9151237" y="3480740"/>
            <a:ext cx="2671095" cy="1066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Assess the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emotions, attitudes, and evaluations 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expressed in the post through linguistic and visual cues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0" y="5378427"/>
            <a:ext cx="12189000" cy="1477800"/>
          </a:xfrm>
          <a:prstGeom prst="rect">
            <a:avLst/>
          </a:prstGeom>
          <a:solidFill>
            <a:srgbClr val="F3AE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862273" y="5378420"/>
            <a:ext cx="10464406" cy="11516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800"/>
              <a:buFont typeface="Space Mono"/>
              <a:buNone/>
            </a:pPr>
            <a:r>
              <a:rPr b="0" i="0" lang="en-US" sz="160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By analyzing the Instagram post through the lens of social semiotics and Appraisal theory, we can gain a deeper understanding of the visual and verbal representation, as well as the underlying emotions and evaluations conveyed to the audience.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023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8475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3"/>
          <p:cNvSpPr/>
          <p:nvPr/>
        </p:nvSpPr>
        <p:spPr>
          <a:xfrm>
            <a:off x="-143950" y="219982"/>
            <a:ext cx="121890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2. AI-Powered Analysis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987972" y="1656936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" name="Google Shape;5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3914" y="2053094"/>
            <a:ext cx="752287" cy="63801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3"/>
          <p:cNvSpPr/>
          <p:nvPr/>
        </p:nvSpPr>
        <p:spPr>
          <a:xfrm>
            <a:off x="366621" y="3173338"/>
            <a:ext cx="2671095" cy="69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rPr b="1" i="0" lang="en-US" sz="1440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Use Chat GPT to analyze the same image and text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366596" y="4044068"/>
            <a:ext cx="2671200" cy="17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Prompt Chat GPT with details about the context (when and where), purpose, and target audience to generate insights about the visual and verbal representation, emotions, and evaluations conveyed.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3916177" y="1656936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21129" y="1952657"/>
            <a:ext cx="418995" cy="828468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"/>
          <p:cNvSpPr/>
          <p:nvPr/>
        </p:nvSpPr>
        <p:spPr>
          <a:xfrm>
            <a:off x="3294826" y="3173338"/>
            <a:ext cx="2671095" cy="69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rPr b="1" i="0" lang="en-US" sz="1440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Employ DALL-E to generate visual analysis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3294776" y="4044081"/>
            <a:ext cx="2671200" cy="1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Provide DALL-E with the image and relevant context to explore how the AI interprets and represents the content visually.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6844382" y="1656936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57276" y="2027981"/>
            <a:ext cx="590402" cy="69515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/>
          <p:nvPr/>
        </p:nvSpPr>
        <p:spPr>
          <a:xfrm>
            <a:off x="6223031" y="3173338"/>
            <a:ext cx="2671095" cy="69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rPr b="1" i="0" lang="en-US" sz="1440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Compare AI-generated insights to human analysis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6223056" y="4057718"/>
            <a:ext cx="26712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Examine the similarities and differences between the AI-powered analysis and the previous social semiotics and Appraisal theories-based examination of the content.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9772587" y="1656936"/>
            <a:ext cx="1428300" cy="1428300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76586" y="2052565"/>
            <a:ext cx="638015" cy="63801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/>
          <p:nvPr/>
        </p:nvSpPr>
        <p:spPr>
          <a:xfrm>
            <a:off x="9151337" y="4057750"/>
            <a:ext cx="26712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Critically assess the AI's interpretation and representation of the content, considering the underlying data and potential biases that may influence the analysis.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0" y="6189702"/>
            <a:ext cx="12188952" cy="666583"/>
          </a:xfrm>
          <a:prstGeom prst="rect">
            <a:avLst/>
          </a:prstGeom>
          <a:solidFill>
            <a:srgbClr val="F66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3"/>
          <p:cNvSpPr/>
          <p:nvPr/>
        </p:nvSpPr>
        <p:spPr>
          <a:xfrm>
            <a:off x="4015212" y="6373533"/>
            <a:ext cx="4158528" cy="2879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800"/>
              <a:buFont typeface="Space Mono"/>
              <a:buNone/>
            </a:pPr>
            <a:r>
              <a:rPr b="0" i="0" lang="en-US" sz="1800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Benefits, challenges, biases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9271031" y="3225876"/>
            <a:ext cx="2671200" cy="6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rPr b="1" lang="en-US" sz="1440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Detect biases</a:t>
            </a:r>
            <a:endParaRPr b="1" i="0" sz="1440" u="none" cap="none" strike="noStrike">
              <a:solidFill>
                <a:srgbClr val="F5F6F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t/>
            </a:r>
            <a:endParaRPr sz="1440">
              <a:solidFill>
                <a:srgbClr val="F5F6F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F1EB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8475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3. Optimizing Content with AI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987972" y="1566471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7821" y="1979361"/>
            <a:ext cx="485654" cy="6189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4"/>
          <p:cNvSpPr/>
          <p:nvPr/>
        </p:nvSpPr>
        <p:spPr>
          <a:xfrm>
            <a:off x="466132" y="3082873"/>
            <a:ext cx="2472072" cy="460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1" lang="en-US" sz="1440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1- </a:t>
            </a:r>
            <a:r>
              <a:rPr b="1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Understand audience preferences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466107" y="3884201"/>
            <a:ext cx="2472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Analyze/define the target audience's demographics, interests, and content consumption habits to optimize content for better engagement.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3916177" y="1566471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12332" y="1962626"/>
            <a:ext cx="638015" cy="63801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"/>
          <p:cNvSpPr/>
          <p:nvPr/>
        </p:nvSpPr>
        <p:spPr>
          <a:xfrm>
            <a:off x="3394337" y="3082873"/>
            <a:ext cx="2472072" cy="460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1" lang="en-US" sz="1440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2- </a:t>
            </a:r>
            <a:r>
              <a:rPr b="1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Identify appropriate channels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3394300" y="3884226"/>
            <a:ext cx="2472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Determine the most suitable social media platforms, websites, or other channels to reach the target audience effectively.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6844382" y="1566471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2166" y="1954256"/>
            <a:ext cx="647538" cy="64753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"/>
          <p:cNvSpPr/>
          <p:nvPr/>
        </p:nvSpPr>
        <p:spPr>
          <a:xfrm>
            <a:off x="6322543" y="3082873"/>
            <a:ext cx="2472072" cy="460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1" lang="en-US" sz="1440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3- Consider changes in terms of</a:t>
            </a:r>
            <a:r>
              <a:rPr b="1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 content format and style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6298905" y="3923151"/>
            <a:ext cx="2472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lang="en-US" sz="1200">
                <a:latin typeface="Space Mono"/>
                <a:ea typeface="Space Mono"/>
                <a:cs typeface="Space Mono"/>
                <a:sym typeface="Space Mono"/>
              </a:rPr>
              <a:t>Propose changes of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the content's structure, length, language, and visual elements to cater to the preferences of the new audience or channel.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9772587" y="1566471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01787" y="1987735"/>
            <a:ext cx="771332" cy="59040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4"/>
          <p:cNvSpPr/>
          <p:nvPr/>
        </p:nvSpPr>
        <p:spPr>
          <a:xfrm>
            <a:off x="9203611" y="3082873"/>
            <a:ext cx="2566346" cy="460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1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Leverage ChatGPT's suggestions (A</a:t>
            </a:r>
            <a:r>
              <a:rPr b="1" lang="en-US" sz="1440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sk AI)</a:t>
            </a:r>
            <a:endParaRPr b="1" i="0" sz="1800" u="none" cap="none" strike="noStrike">
              <a:solidFill>
                <a:schemeClr val="dk1"/>
              </a:solidFill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9203511" y="3884251"/>
            <a:ext cx="2566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Use ChatGPT to generate ideas and recommendations for optimizing the content, considering the specific parameters provided.</a:t>
            </a:r>
            <a:endParaRPr b="1" sz="12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0" y="6237307"/>
            <a:ext cx="12189000" cy="618900"/>
          </a:xfrm>
          <a:prstGeom prst="rect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023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8475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5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4. AI-Generated Content Creation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952262" y="1358824"/>
            <a:ext cx="5446800" cy="42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25983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728"/>
              <a:buFont typeface="Space Mono"/>
              <a:buChar char="•"/>
            </a:pPr>
            <a:r>
              <a:rPr lang="en-US" sz="1728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1. </a:t>
            </a:r>
            <a:r>
              <a:rPr b="0" i="0" lang="en-US" sz="1728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Generating Text and Image Content</a:t>
            </a:r>
            <a:endParaRPr/>
          </a:p>
          <a:p>
            <a:pPr indent="0" lvl="1" marL="457200" marR="0" rtl="0" algn="l">
              <a:lnSpc>
                <a:spcPct val="140036"/>
              </a:lnSpc>
              <a:spcBef>
                <a:spcPts val="335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rPr b="0" i="0" lang="en-US" sz="1104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Create new text and image content based on specific parameters such as purpose, type of tourist experience, target audience, and channel. </a:t>
            </a:r>
            <a:r>
              <a:rPr b="0" i="0" lang="en-US" sz="1104" u="sng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Brainstorming </a:t>
            </a:r>
            <a:r>
              <a:rPr lang="en-US" sz="1104" u="sng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first</a:t>
            </a:r>
            <a:r>
              <a:rPr lang="en-US" sz="1104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!</a:t>
            </a:r>
            <a:endParaRPr/>
          </a:p>
          <a:p>
            <a:pPr indent="0" lvl="1" marL="0" marR="0" rtl="0" algn="l">
              <a:lnSpc>
                <a:spcPct val="140036"/>
              </a:lnSpc>
              <a:spcBef>
                <a:spcPts val="335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t/>
            </a:r>
            <a:endParaRPr/>
          </a:p>
          <a:p>
            <a:pPr indent="-242900" lvl="0" marL="242900" marR="0" rtl="0" algn="l">
              <a:lnSpc>
                <a:spcPct val="125983"/>
              </a:lnSpc>
              <a:spcBef>
                <a:spcPts val="2075"/>
              </a:spcBef>
              <a:spcAft>
                <a:spcPts val="0"/>
              </a:spcAft>
              <a:buClr>
                <a:srgbClr val="F5F6F2"/>
              </a:buClr>
              <a:buSzPts val="1728"/>
              <a:buFont typeface="Space Mono"/>
              <a:buChar char="•"/>
            </a:pPr>
            <a:r>
              <a:rPr lang="en-US" sz="1728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2. </a:t>
            </a:r>
            <a:r>
              <a:rPr b="0" i="0" lang="en-US" sz="1728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Experimenting with AI Models</a:t>
            </a:r>
            <a:endParaRPr/>
          </a:p>
          <a:p>
            <a:pPr indent="0" lvl="1" marL="457200" marR="0" rtl="0" algn="l">
              <a:lnSpc>
                <a:spcPct val="140036"/>
              </a:lnSpc>
              <a:spcBef>
                <a:spcPts val="335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rPr b="0" i="0" lang="en-US" sz="1104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Options: </a:t>
            </a:r>
            <a:endParaRPr/>
          </a:p>
          <a:p>
            <a:pPr indent="0" lvl="1" marL="457200" marR="0" rtl="0" algn="l">
              <a:lnSpc>
                <a:spcPct val="140036"/>
              </a:lnSpc>
              <a:spcBef>
                <a:spcPts val="419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rPr b="1" i="0" lang="en-US" sz="1104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- Upload an online text and ask to create a coherent visual representation</a:t>
            </a:r>
            <a:endParaRPr/>
          </a:p>
          <a:p>
            <a:pPr indent="0" lvl="1" marL="457200" marR="0" rtl="0" algn="l">
              <a:lnSpc>
                <a:spcPct val="140036"/>
              </a:lnSpc>
              <a:spcBef>
                <a:spcPts val="419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rPr b="1" i="0" lang="en-US" sz="1104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- Create a text in groups, upload it and ask to create an image</a:t>
            </a:r>
            <a:endParaRPr/>
          </a:p>
          <a:p>
            <a:pPr indent="0" lvl="1" marL="457200" marR="0" rtl="0" algn="l">
              <a:lnSpc>
                <a:spcPct val="140036"/>
              </a:lnSpc>
              <a:spcBef>
                <a:spcPts val="419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rPr b="1" lang="en-US" sz="1104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- </a:t>
            </a:r>
            <a:r>
              <a:rPr b="1" i="0" lang="en-US" sz="1104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Ask AI to create both text and image </a:t>
            </a:r>
            <a:endParaRPr/>
          </a:p>
          <a:p>
            <a:pPr indent="0" lvl="1" marL="457200" marR="0" rtl="0" algn="l">
              <a:lnSpc>
                <a:spcPct val="140036"/>
              </a:lnSpc>
              <a:spcBef>
                <a:spcPts val="419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rPr b="1" lang="en-US" sz="1104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- </a:t>
            </a:r>
            <a:r>
              <a:rPr b="1" i="0" lang="en-US" sz="1104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Ask AI to create an image only based on a concept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6399053" y="1358824"/>
            <a:ext cx="5446800" cy="20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25983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728"/>
              <a:buFont typeface="Space Mono"/>
              <a:buChar char="•"/>
            </a:pPr>
            <a:r>
              <a:rPr lang="en-US" sz="1728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2.1 </a:t>
            </a:r>
            <a:r>
              <a:rPr b="0" i="0" lang="en-US" sz="1728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Evaluating AI-Generated Output</a:t>
            </a:r>
            <a:endParaRPr/>
          </a:p>
          <a:p>
            <a:pPr indent="0" lvl="1" marL="457200" marR="0" rtl="0" algn="l">
              <a:lnSpc>
                <a:spcPct val="140036"/>
              </a:lnSpc>
              <a:spcBef>
                <a:spcPts val="335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rPr b="0" i="0" lang="en-US" sz="1104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Assess the quality, accuracy, and alignment of the AI-generated content with the specified parameters and tourism-related goals.</a:t>
            </a:r>
            <a:endParaRPr/>
          </a:p>
          <a:p>
            <a:pPr indent="-242900" lvl="0" marL="242900" marR="0" rtl="0" algn="l">
              <a:lnSpc>
                <a:spcPct val="125983"/>
              </a:lnSpc>
              <a:spcBef>
                <a:spcPts val="2075"/>
              </a:spcBef>
              <a:spcAft>
                <a:spcPts val="0"/>
              </a:spcAft>
              <a:buClr>
                <a:srgbClr val="F5F6F2"/>
              </a:buClr>
              <a:buSzPts val="1728"/>
              <a:buFont typeface="Space Mono"/>
              <a:buChar char="•"/>
            </a:pPr>
            <a:r>
              <a:rPr lang="en-US" sz="1728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2.2 </a:t>
            </a:r>
            <a:r>
              <a:rPr b="0" i="0" lang="en-US" sz="1728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Iterating and Refining</a:t>
            </a:r>
            <a:endParaRPr/>
          </a:p>
          <a:p>
            <a:pPr indent="0" lvl="1" marL="457200" marR="0" rtl="0" algn="l">
              <a:lnSpc>
                <a:spcPct val="140036"/>
              </a:lnSpc>
              <a:spcBef>
                <a:spcPts val="335"/>
              </a:spcBef>
              <a:spcAft>
                <a:spcPts val="0"/>
              </a:spcAft>
              <a:buClr>
                <a:srgbClr val="FFFFFF"/>
              </a:buClr>
              <a:buSzPts val="1104"/>
              <a:buFont typeface="Space Mono"/>
              <a:buNone/>
            </a:pPr>
            <a:r>
              <a:rPr b="0" i="0" lang="en-US" sz="1104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Continuously refine the prompts and experiment with different AI models to optimize the quality and effectiveness of the generated content.</a:t>
            </a:r>
            <a:endParaRPr b="0" i="0" sz="1104" u="none" cap="none" strike="noStrike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indent="-242900" lvl="0" marL="242900" rtl="0" algn="l">
              <a:lnSpc>
                <a:spcPct val="125983"/>
              </a:lnSpc>
              <a:spcBef>
                <a:spcPts val="2075"/>
              </a:spcBef>
              <a:spcAft>
                <a:spcPts val="0"/>
              </a:spcAft>
              <a:buClr>
                <a:srgbClr val="F5F6F2"/>
              </a:buClr>
              <a:buSzPts val="1728"/>
              <a:buFont typeface="Space Mono"/>
              <a:buChar char="•"/>
            </a:pPr>
            <a:r>
              <a:rPr lang="en-US" sz="1728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2.3 </a:t>
            </a:r>
            <a:r>
              <a:rPr lang="en-US" sz="1728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Prompt engineering</a:t>
            </a:r>
            <a:endParaRPr>
              <a:solidFill>
                <a:schemeClr val="dk1"/>
              </a:solidFill>
            </a:endParaRPr>
          </a:p>
          <a:p>
            <a:pPr indent="0" lvl="1" marL="457200" rtl="0" algn="l">
              <a:lnSpc>
                <a:spcPct val="140036"/>
              </a:lnSpc>
              <a:spcBef>
                <a:spcPts val="335"/>
              </a:spcBef>
              <a:spcAft>
                <a:spcPts val="0"/>
              </a:spcAft>
              <a:buClr>
                <a:schemeClr val="lt1"/>
              </a:buClr>
              <a:buSzPts val="1104"/>
              <a:buFont typeface="Space Mono"/>
              <a:buNone/>
            </a:pPr>
            <a:r>
              <a:rPr lang="en-US" sz="1104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Do you think you have provided effective prompts that provide the necessary context and guidelines for the AI to generate relevant and compelling content?</a:t>
            </a:r>
            <a:endParaRPr sz="1104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F1EB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8475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5. Analyzing AI-Generated Output</a:t>
            </a:r>
            <a:endParaRPr b="0" i="0" sz="3563" u="none" cap="none" strike="noStrike">
              <a:solidFill>
                <a:srgbClr val="07102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3563"/>
              <a:buFont typeface="Poppins"/>
              <a:buNone/>
            </a:pPr>
            <a:r>
              <a:rPr lang="en-US" sz="3063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(General prompt)</a:t>
            </a:r>
            <a:endParaRPr sz="3063">
              <a:solidFill>
                <a:srgbClr val="07102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952262" y="1555014"/>
            <a:ext cx="5446938" cy="48059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2597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052"/>
              <a:buFont typeface="Space Mono"/>
              <a:buChar char="•"/>
            </a:pPr>
            <a:r>
              <a:rPr b="0" i="0" lang="en-US" sz="205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Evaluate the visual content</a:t>
            </a:r>
            <a:endParaRPr/>
          </a:p>
          <a:p>
            <a:pPr indent="0" lvl="1" marL="457200" marR="0" rtl="0" algn="l">
              <a:lnSpc>
                <a:spcPct val="139969"/>
              </a:lnSpc>
              <a:spcBef>
                <a:spcPts val="398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Space Mono"/>
              <a:buNone/>
            </a:pPr>
            <a:r>
              <a:rPr b="0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Analyze the visual elements, composition, and representation of entities in the AI-generated output with g</a:t>
            </a:r>
            <a:r>
              <a:rPr b="1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eneral questions such as: generate an image of persuasive/responsible travel</a:t>
            </a:r>
            <a:endParaRPr b="1"/>
          </a:p>
          <a:p>
            <a:pPr indent="-242900" lvl="0" marL="242900" marR="0" rtl="0" algn="l">
              <a:lnSpc>
                <a:spcPct val="125974"/>
              </a:lnSpc>
              <a:spcBef>
                <a:spcPts val="2464"/>
              </a:spcBef>
              <a:spcAft>
                <a:spcPts val="0"/>
              </a:spcAft>
              <a:buClr>
                <a:srgbClr val="071023"/>
              </a:buClr>
              <a:buSzPts val="2052"/>
              <a:buFont typeface="Space Mono"/>
              <a:buChar char="•"/>
            </a:pPr>
            <a:r>
              <a:rPr b="0" i="0" lang="en-US" sz="205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Examine the textual content</a:t>
            </a:r>
            <a:endParaRPr/>
          </a:p>
          <a:p>
            <a:pPr indent="0" lvl="1" marL="457200" marR="0" rtl="0" algn="l">
              <a:lnSpc>
                <a:spcPct val="139969"/>
              </a:lnSpc>
              <a:spcBef>
                <a:spcPts val="398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Space Mono"/>
              <a:buNone/>
            </a:pPr>
            <a:r>
              <a:rPr b="0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Scrutinize the language, tone, and narrative conveyed in the AI-generated text. W</a:t>
            </a:r>
            <a:r>
              <a:rPr b="1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hat is represented?</a:t>
            </a:r>
            <a:endParaRPr/>
          </a:p>
          <a:p>
            <a:pPr indent="-242900" lvl="0" marL="242900" marR="0" rtl="0" algn="l">
              <a:lnSpc>
                <a:spcPct val="125974"/>
              </a:lnSpc>
              <a:spcBef>
                <a:spcPts val="2464"/>
              </a:spcBef>
              <a:spcAft>
                <a:spcPts val="0"/>
              </a:spcAft>
              <a:buClr>
                <a:srgbClr val="071023"/>
              </a:buClr>
              <a:buSzPts val="2052"/>
              <a:buFont typeface="Space Mono"/>
              <a:buChar char="•"/>
            </a:pPr>
            <a:r>
              <a:rPr b="0" i="0" lang="en-US" sz="205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Consider the underlying data</a:t>
            </a:r>
            <a:endParaRPr/>
          </a:p>
          <a:p>
            <a:pPr indent="0" lvl="1" marL="457200" marR="0" rtl="0" algn="l">
              <a:lnSpc>
                <a:spcPct val="139969"/>
              </a:lnSpc>
              <a:spcBef>
                <a:spcPts val="398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Space Mono"/>
              <a:buNone/>
            </a:pPr>
            <a:r>
              <a:rPr b="0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Understand the data sources and training models that inform the AI's output. Guiding questions: </a:t>
            </a:r>
            <a:r>
              <a:rPr b="1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What kind of data is AI output built on? Why does AI consider certain representations ‘compelling’?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6284928" y="1555014"/>
            <a:ext cx="5446938" cy="43414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2597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052"/>
              <a:buFont typeface="Space Mono"/>
              <a:buChar char="•"/>
            </a:pPr>
            <a:r>
              <a:rPr b="0" i="0" lang="en-US" sz="205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Identify potential biases</a:t>
            </a:r>
            <a:endParaRPr/>
          </a:p>
          <a:p>
            <a:pPr indent="0" lvl="1" marL="457200" marR="0" rtl="0" algn="l">
              <a:lnSpc>
                <a:spcPct val="139969"/>
              </a:lnSpc>
              <a:spcBef>
                <a:spcPts val="398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Space Mono"/>
              <a:buNone/>
            </a:pPr>
            <a:r>
              <a:rPr b="0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Recognize and address biases that may be reflected in the AI-generated content. </a:t>
            </a:r>
            <a:r>
              <a:rPr b="1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Y</a:t>
            </a:r>
            <a:r>
              <a:rPr b="1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ou can ask AI to provide an answer to this question. </a:t>
            </a:r>
            <a:endParaRPr/>
          </a:p>
          <a:p>
            <a:pPr indent="-242900" lvl="0" marL="242900" marR="0" rtl="0" algn="l">
              <a:lnSpc>
                <a:spcPct val="125974"/>
              </a:lnSpc>
              <a:spcBef>
                <a:spcPts val="2464"/>
              </a:spcBef>
              <a:spcAft>
                <a:spcPts val="0"/>
              </a:spcAft>
              <a:buClr>
                <a:srgbClr val="071023"/>
              </a:buClr>
              <a:buSzPts val="2052"/>
              <a:buFont typeface="Space Mono"/>
              <a:buChar char="•"/>
            </a:pPr>
            <a:r>
              <a:rPr b="0" i="0" lang="en-US" sz="205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Propose alternative narratives</a:t>
            </a:r>
            <a:endParaRPr/>
          </a:p>
          <a:p>
            <a:pPr indent="0" lvl="1" marL="457200" marR="0" rtl="0" algn="l">
              <a:lnSpc>
                <a:spcPct val="139969"/>
              </a:lnSpc>
              <a:spcBef>
                <a:spcPts val="398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Space Mono"/>
              <a:buNone/>
            </a:pPr>
            <a:r>
              <a:rPr b="0" i="0" lang="en-US" sz="131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Develop strategies to promote responsible and sustainable perspectives in the tourism industry</a:t>
            </a:r>
            <a:endParaRPr/>
          </a:p>
          <a:p>
            <a:pPr indent="-242900" lvl="0" marL="242900" marR="0" rtl="0" algn="l">
              <a:lnSpc>
                <a:spcPct val="125974"/>
              </a:lnSpc>
              <a:spcBef>
                <a:spcPts val="2464"/>
              </a:spcBef>
              <a:spcAft>
                <a:spcPts val="0"/>
              </a:spcAft>
              <a:buClr>
                <a:srgbClr val="071023"/>
              </a:buClr>
              <a:buSzPts val="2052"/>
              <a:buFont typeface="Space Mono"/>
              <a:buChar char="•"/>
            </a:pPr>
            <a:r>
              <a:rPr b="0" i="0" lang="en-US" sz="205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Analysis of AI-generated written content by using a post with high engagement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023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7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6. </a:t>
            </a:r>
            <a:r>
              <a:rPr lang="en-US" sz="3563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b="0" i="0" lang="en-US" sz="3563" u="none" cap="none" strike="noStrike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rompt and output analysis</a:t>
            </a:r>
            <a:r>
              <a:rPr lang="en-US" sz="3563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3563" u="none" cap="none" strike="noStrike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Bias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1095101" y="1904524"/>
            <a:ext cx="714196" cy="714196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1759" y="2119337"/>
            <a:ext cx="209498" cy="29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7"/>
          <p:cNvSpPr/>
          <p:nvPr/>
        </p:nvSpPr>
        <p:spPr>
          <a:xfrm>
            <a:off x="1999750" y="1849694"/>
            <a:ext cx="4242327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The Language of Prompts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1999750" y="2166619"/>
            <a:ext cx="4242327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Explore how the choice of words, phrases, and descriptors in prompts can shape the AI's representation of tourism-related concepts.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1099351" y="3966024"/>
            <a:ext cx="714300" cy="714300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1747" y="4161290"/>
            <a:ext cx="380905" cy="32376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7"/>
          <p:cNvSpPr/>
          <p:nvPr/>
        </p:nvSpPr>
        <p:spPr>
          <a:xfrm>
            <a:off x="1923538" y="4306006"/>
            <a:ext cx="4242300" cy="2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rPr lang="en-US" sz="1440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1- </a:t>
            </a:r>
            <a:r>
              <a:rPr b="0" i="0" lang="en-US" sz="1440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Adjectives and AI Output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1923550" y="4770569"/>
            <a:ext cx="42423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Examine how the use of specific adjectives (e.g., 'breathtaking' vs. 'sustainable') in prompts can influence the AI's visual and textual output</a:t>
            </a:r>
            <a:r>
              <a:rPr lang="en-US" sz="120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 = encoding tourism tropes and tourist desires in lexis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6332541" y="1904524"/>
            <a:ext cx="714196" cy="714196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22252" y="2110972"/>
            <a:ext cx="333292" cy="31424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7"/>
          <p:cNvSpPr/>
          <p:nvPr/>
        </p:nvSpPr>
        <p:spPr>
          <a:xfrm>
            <a:off x="7237190" y="1849694"/>
            <a:ext cx="4242327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rPr lang="en-US" sz="1440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2- </a:t>
            </a:r>
            <a:r>
              <a:rPr b="0" i="0" lang="en-US" sz="1440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Revealing Tourism Tropes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7237190" y="2166619"/>
            <a:ext cx="4242327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Analyze how the AI's understanding of tourism-related terms and concepts can lead to the perpetuation of common tropes and stereotypes. = how does AI interpret such lexis?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6344366" y="4026236"/>
            <a:ext cx="714300" cy="714300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15837" y="4264338"/>
            <a:ext cx="371382" cy="238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7"/>
          <p:cNvSpPr/>
          <p:nvPr/>
        </p:nvSpPr>
        <p:spPr>
          <a:xfrm>
            <a:off x="7237202" y="4306006"/>
            <a:ext cx="4242300" cy="2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1440"/>
              <a:buFont typeface="Space Mono"/>
              <a:buNone/>
            </a:pPr>
            <a:r>
              <a:rPr lang="en-US" sz="1440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3- </a:t>
            </a:r>
            <a:r>
              <a:rPr b="0" i="0" lang="en-US" sz="1440" u="none" cap="none" strike="noStrike">
                <a:solidFill>
                  <a:srgbClr val="F5F6F2"/>
                </a:solidFill>
                <a:latin typeface="Space Mono"/>
                <a:ea typeface="Space Mono"/>
                <a:cs typeface="Space Mono"/>
                <a:sym typeface="Space Mono"/>
              </a:rPr>
              <a:t>Mitigating Bias in Prompts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7237190" y="4770544"/>
            <a:ext cx="42423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Discuss strategies for crafting prompts that encourage the AI to generate more diverse, inclusive, and responsible representations of tourism experiences.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0" y="6341532"/>
            <a:ext cx="12189000" cy="514800"/>
          </a:xfrm>
          <a:prstGeom prst="rect">
            <a:avLst/>
          </a:prstGeom>
          <a:solidFill>
            <a:srgbClr val="1436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02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8"/>
          <p:cNvSpPr/>
          <p:nvPr/>
        </p:nvSpPr>
        <p:spPr>
          <a:xfrm>
            <a:off x="1525" y="258157"/>
            <a:ext cx="121890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3563"/>
              <a:buFont typeface="Poppins"/>
              <a:buNone/>
            </a:pPr>
            <a:r>
              <a:rPr lang="en-US" sz="3563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b="0" i="0" lang="en-US" sz="3563" u="none" cap="none" strike="noStrike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haping alternatives </a:t>
            </a:r>
            <a:endParaRPr sz="3563">
              <a:solidFill>
                <a:srgbClr val="F5F6F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3563"/>
              <a:buFont typeface="Poppins"/>
              <a:buNone/>
            </a:pPr>
            <a:r>
              <a:rPr lang="en-US" sz="1762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Less simplification, more diversity = uniqueness and authenticity</a:t>
            </a:r>
            <a:endParaRPr sz="1762">
              <a:solidFill>
                <a:srgbClr val="F5F6F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3563"/>
              <a:buFont typeface="Poppins"/>
              <a:buNone/>
            </a:pPr>
            <a:r>
              <a:rPr lang="en-US" sz="1762">
                <a:solidFill>
                  <a:srgbClr val="F5F6F2"/>
                </a:solidFill>
                <a:latin typeface="Poppins"/>
                <a:ea typeface="Poppins"/>
                <a:cs typeface="Poppins"/>
                <a:sym typeface="Poppins"/>
              </a:rPr>
              <a:t>Less exclusionary and sensationalist language = more inclusive, participatory and realistic experience</a:t>
            </a:r>
            <a:endParaRPr sz="1762">
              <a:solidFill>
                <a:srgbClr val="F5F6F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476131" y="1561709"/>
            <a:ext cx="3618595" cy="4818445"/>
          </a:xfrm>
          <a:prstGeom prst="rect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761810" y="1769719"/>
            <a:ext cx="3456711" cy="652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80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040"/>
              <a:buFont typeface="Space Mono"/>
              <a:buNone/>
            </a:pPr>
            <a:r>
              <a:rPr b="0" i="0" lang="en-US" sz="20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Identify Stereotypes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761810" y="2570289"/>
            <a:ext cx="3456711" cy="133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pace Mono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Analyze AI-generated travel content for stereotypical depictions of locations, cultures, or demographics.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4285178" y="1561709"/>
            <a:ext cx="3618595" cy="4818445"/>
          </a:xfrm>
          <a:prstGeom prst="rect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4570857" y="1769719"/>
            <a:ext cx="3456711" cy="652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80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040"/>
              <a:buFont typeface="Space Mono"/>
              <a:buNone/>
            </a:pPr>
            <a:r>
              <a:rPr b="0" i="0" lang="en-US" sz="20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Detect Exclusionary Language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4570857" y="2570289"/>
            <a:ext cx="3456711" cy="133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pace Mono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Identify language that may exclude or marginalize certain groups of travelers in the AI-generated content.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8094226" y="1561709"/>
            <a:ext cx="3618595" cy="4818445"/>
          </a:xfrm>
          <a:prstGeom prst="rect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"/>
          <p:cNvSpPr/>
          <p:nvPr/>
        </p:nvSpPr>
        <p:spPr>
          <a:xfrm>
            <a:off x="8379905" y="1769719"/>
            <a:ext cx="3456711" cy="652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80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040"/>
              <a:buFont typeface="Space Mono"/>
              <a:buNone/>
            </a:pPr>
            <a:r>
              <a:rPr b="0" i="0" lang="en-US" sz="20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Suggest Inclusive Alternatives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8379905" y="2570289"/>
            <a:ext cx="3456711" cy="133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pace Mono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Provide recommendations for more inclusive and representative language, imagery, and marketing approaches.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F1EB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9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Sustainable Tourism Content Creation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0" y="1010216"/>
            <a:ext cx="12188952" cy="266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pace Mono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Assignment - first part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2237815" y="1984201"/>
            <a:ext cx="8484653" cy="4078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26018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160"/>
              <a:buFont typeface="Space Mono"/>
              <a:buAutoNum type="arabicPeriod"/>
            </a:pPr>
            <a:r>
              <a:rPr b="0" i="0" lang="en-US" sz="216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Select a sustainable tourism company</a:t>
            </a:r>
            <a:endParaRPr/>
          </a:p>
          <a:p>
            <a:pPr indent="0" lvl="1" marL="457200" marR="0" rtl="0" algn="l">
              <a:lnSpc>
                <a:spcPct val="140000"/>
              </a:lnSpc>
              <a:spcBef>
                <a:spcPts val="419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Space Mono"/>
              <a:buNone/>
            </a:pPr>
            <a:r>
              <a:rPr b="0" i="0" lang="en-US" sz="138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Choose an environmentally friendly and locally-focused company from the </a:t>
            </a:r>
            <a:r>
              <a:rPr b="0" i="1" lang="en-US" sz="138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Io sono Friuli Venezia Giulia</a:t>
            </a:r>
            <a:r>
              <a:rPr b="0" i="0" lang="en-US" sz="138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website</a:t>
            </a:r>
            <a:endParaRPr/>
          </a:p>
          <a:p>
            <a:pPr indent="-242900" lvl="0" marL="242900" marR="0" rtl="0" algn="l">
              <a:lnSpc>
                <a:spcPct val="126018"/>
              </a:lnSpc>
              <a:spcBef>
                <a:spcPts val="2594"/>
              </a:spcBef>
              <a:spcAft>
                <a:spcPts val="0"/>
              </a:spcAft>
              <a:buClr>
                <a:srgbClr val="071023"/>
              </a:buClr>
              <a:buSzPts val="2160"/>
              <a:buFont typeface="Space Mono"/>
              <a:buAutoNum type="arabicPeriod"/>
            </a:pPr>
            <a:r>
              <a:rPr b="0" i="0" lang="en-US" sz="216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Analyze the company's online presence</a:t>
            </a:r>
            <a:endParaRPr/>
          </a:p>
          <a:p>
            <a:pPr indent="0" lvl="1" marL="457200" marR="0" rtl="0" algn="l">
              <a:lnSpc>
                <a:spcPct val="140000"/>
              </a:lnSpc>
              <a:spcBef>
                <a:spcPts val="419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Space Mono"/>
              <a:buNone/>
            </a:pPr>
            <a:r>
              <a:rPr b="0" i="0" lang="en-US" sz="138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Examine a company's webpage or one Instagram post, looking at the visual and written content</a:t>
            </a:r>
            <a:endParaRPr/>
          </a:p>
          <a:p>
            <a:pPr indent="-242900" lvl="0" marL="242900" marR="0" rtl="0" algn="l">
              <a:lnSpc>
                <a:spcPct val="126018"/>
              </a:lnSpc>
              <a:spcBef>
                <a:spcPts val="2594"/>
              </a:spcBef>
              <a:spcAft>
                <a:spcPts val="0"/>
              </a:spcAft>
              <a:buClr>
                <a:srgbClr val="071023"/>
              </a:buClr>
              <a:buSzPts val="2160"/>
              <a:buFont typeface="Space Mono"/>
              <a:buAutoNum type="arabicPeriod"/>
            </a:pPr>
            <a:r>
              <a:rPr b="0" i="0" lang="en-US" sz="216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Identify distinctive features</a:t>
            </a:r>
            <a:endParaRPr/>
          </a:p>
          <a:p>
            <a:pPr indent="0" lvl="1" marL="457200" marR="0" rtl="0" algn="l">
              <a:lnSpc>
                <a:spcPct val="140000"/>
              </a:lnSpc>
              <a:spcBef>
                <a:spcPts val="419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Space Mono"/>
              <a:buNone/>
            </a:pPr>
            <a:r>
              <a:rPr b="0" i="0" lang="en-US" sz="138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Extract textual evidence and describe visual elements, such as promoted entities (products, services, people as branding strategy, environments), actions, camera angles and shots, and adjectives (with or without AI; you can also describe the visual content to the machine to avoid copyright infringement)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F1EB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Sustainable Tourism Content Creation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0"/>
          <p:cNvSpPr/>
          <p:nvPr/>
        </p:nvSpPr>
        <p:spPr>
          <a:xfrm>
            <a:off x="0" y="1010216"/>
            <a:ext cx="12188952" cy="266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pace Mono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Assignment - second part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2237815" y="1815547"/>
            <a:ext cx="8484653" cy="4415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25980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836"/>
              <a:buFont typeface="Space Mono"/>
              <a:buAutoNum type="arabicPeriod"/>
            </a:pPr>
            <a:r>
              <a:rPr b="0" i="0" lang="en-US" sz="1836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Create a social media post with AI</a:t>
            </a:r>
            <a:endParaRPr/>
          </a:p>
          <a:p>
            <a:pPr indent="0" lvl="1" marL="457200" marR="0" rtl="0" algn="l">
              <a:lnSpc>
                <a:spcPct val="139982"/>
              </a:lnSpc>
              <a:spcBef>
                <a:spcPts val="356"/>
              </a:spcBef>
              <a:spcAft>
                <a:spcPts val="0"/>
              </a:spcAft>
              <a:buClr>
                <a:srgbClr val="000000"/>
              </a:buClr>
              <a:buSzPts val="1173"/>
              <a:buFont typeface="Space Mono"/>
              <a:buNone/>
            </a:pP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Use ChatGPT to generate a social media text and image based on the company's online presence and branding</a:t>
            </a:r>
            <a:endParaRPr/>
          </a:p>
          <a:p>
            <a:pPr indent="-242900" lvl="0" marL="242900" marR="0" rtl="0" algn="l">
              <a:lnSpc>
                <a:spcPct val="125980"/>
              </a:lnSpc>
              <a:spcBef>
                <a:spcPts val="2205"/>
              </a:spcBef>
              <a:spcAft>
                <a:spcPts val="0"/>
              </a:spcAft>
              <a:buClr>
                <a:srgbClr val="071023"/>
              </a:buClr>
              <a:buSzPts val="1836"/>
              <a:buFont typeface="Space Mono"/>
              <a:buAutoNum type="arabicPeriod"/>
            </a:pPr>
            <a:r>
              <a:rPr b="0" i="0" lang="en-US" sz="1836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Options:</a:t>
            </a:r>
            <a:endParaRPr/>
          </a:p>
          <a:p>
            <a:pPr indent="-242900" lvl="1" marL="485800" marR="0" rtl="0" algn="l">
              <a:lnSpc>
                <a:spcPct val="139982"/>
              </a:lnSpc>
              <a:spcBef>
                <a:spcPts val="356"/>
              </a:spcBef>
              <a:spcAft>
                <a:spcPts val="0"/>
              </a:spcAft>
              <a:buClr>
                <a:srgbClr val="000000"/>
              </a:buClr>
              <a:buSzPts val="1173"/>
              <a:buFont typeface="Space Mono"/>
              <a:buChar char="•"/>
            </a:pP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Create a picture by providing Chat GPT with a text already available on the IG account/website of the company</a:t>
            </a:r>
            <a:endParaRPr/>
          </a:p>
          <a:p>
            <a:pPr indent="-242900" lvl="1" marL="485800" marR="0" rtl="0" algn="l">
              <a:lnSpc>
                <a:spcPct val="139982"/>
              </a:lnSpc>
              <a:spcBef>
                <a:spcPts val="445"/>
              </a:spcBef>
              <a:spcAft>
                <a:spcPts val="0"/>
              </a:spcAft>
              <a:buClr>
                <a:srgbClr val="000000"/>
              </a:buClr>
              <a:buSzPts val="1173"/>
              <a:buFont typeface="Space Mono"/>
              <a:buChar char="•"/>
            </a:pP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Create a text in English by providing a description of an image of the account/website</a:t>
            </a:r>
            <a:endParaRPr/>
          </a:p>
          <a:p>
            <a:pPr indent="-242900" lvl="1" marL="485800" marR="0" rtl="0" algn="l">
              <a:lnSpc>
                <a:spcPct val="139982"/>
              </a:lnSpc>
              <a:spcBef>
                <a:spcPts val="445"/>
              </a:spcBef>
              <a:spcAft>
                <a:spcPts val="0"/>
              </a:spcAft>
              <a:buClr>
                <a:srgbClr val="000000"/>
              </a:buClr>
              <a:buSzPts val="1173"/>
              <a:buFont typeface="Space Mono"/>
              <a:buChar char="•"/>
            </a:pP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Create an IG post by making sure you provide information about the </a:t>
            </a:r>
            <a:r>
              <a:rPr b="0" i="1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objective</a:t>
            </a: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(raise awareness of the brand values, invite tourists to a particular experience, e.g.), the </a:t>
            </a:r>
            <a:r>
              <a:rPr b="0" i="1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channel</a:t>
            </a: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(IG, website), the audience </a:t>
            </a:r>
            <a:r>
              <a:rPr b="0" i="1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demographics</a:t>
            </a: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(young/middle-aged, country of provenance), the </a:t>
            </a:r>
            <a:r>
              <a:rPr b="0" i="1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subject</a:t>
            </a: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(s), s</a:t>
            </a:r>
            <a:r>
              <a:rPr b="0" i="1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ettings, actions, camera shots</a:t>
            </a: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, the emotions and evaluations that need to stand out</a:t>
            </a:r>
            <a:endParaRPr/>
          </a:p>
          <a:p>
            <a:pPr indent="-242900" lvl="0" marL="242900" marR="0" rtl="0" algn="l">
              <a:lnSpc>
                <a:spcPct val="125980"/>
              </a:lnSpc>
              <a:spcBef>
                <a:spcPts val="2205"/>
              </a:spcBef>
              <a:spcAft>
                <a:spcPts val="0"/>
              </a:spcAft>
              <a:buClr>
                <a:srgbClr val="071023"/>
              </a:buClr>
              <a:buSzPts val="1836"/>
              <a:buFont typeface="Space Mono"/>
              <a:buAutoNum type="arabicPeriod"/>
            </a:pPr>
            <a:r>
              <a:rPr b="0" i="0" lang="en-US" sz="1836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Ensure responsible representation</a:t>
            </a:r>
            <a:endParaRPr/>
          </a:p>
          <a:p>
            <a:pPr indent="0" lvl="1" marL="457200" marR="0" rtl="0" algn="l">
              <a:lnSpc>
                <a:spcPct val="139982"/>
              </a:lnSpc>
              <a:spcBef>
                <a:spcPts val="356"/>
              </a:spcBef>
              <a:spcAft>
                <a:spcPts val="0"/>
              </a:spcAft>
              <a:buClr>
                <a:srgbClr val="000000"/>
              </a:buClr>
              <a:buSzPts val="1173"/>
              <a:buFont typeface="Space Mono"/>
              <a:buNone/>
            </a:pPr>
            <a:r>
              <a:rPr b="0" i="0" lang="en-US" sz="1173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Evaluate the AI-generated output to ensure it aligns with the company's values and promotes sustainable tourism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BF7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1"/>
          <p:cNvSpPr/>
          <p:nvPr/>
        </p:nvSpPr>
        <p:spPr>
          <a:xfrm>
            <a:off x="0" y="416912"/>
            <a:ext cx="12188952" cy="382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5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850"/>
              <a:buFont typeface="Poppins"/>
              <a:buNone/>
            </a:pPr>
            <a:r>
              <a:rPr b="1" i="0" lang="en-US" sz="2850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Reflections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0" y="900483"/>
            <a:ext cx="12188952" cy="382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5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850"/>
              <a:buFont typeface="Poppins"/>
              <a:buNone/>
            </a:pPr>
            <a:r>
              <a:rPr b="0" i="1" lang="en-US" sz="2850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What are the benefits of using AI?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1"/>
          <p:cNvSpPr/>
          <p:nvPr/>
        </p:nvSpPr>
        <p:spPr>
          <a:xfrm>
            <a:off x="0" y="1384053"/>
            <a:ext cx="12188952" cy="382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5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2850"/>
              <a:buFont typeface="Poppins"/>
              <a:buNone/>
            </a:pPr>
            <a:r>
              <a:rPr b="0" i="1" lang="en-US" sz="2850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List them and discuss them in groups.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1"/>
          <p:cNvSpPr/>
          <p:nvPr/>
        </p:nvSpPr>
        <p:spPr>
          <a:xfrm>
            <a:off x="0" y="1913526"/>
            <a:ext cx="12188952" cy="266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Space Mono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Additional key questions: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476131" y="2599675"/>
            <a:ext cx="3618595" cy="1795014"/>
          </a:xfrm>
          <a:prstGeom prst="rect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1"/>
          <p:cNvSpPr/>
          <p:nvPr/>
        </p:nvSpPr>
        <p:spPr>
          <a:xfrm>
            <a:off x="761800" y="2842650"/>
            <a:ext cx="32853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2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rPr b="1" i="0" lang="en-US" sz="112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1. What knowledge is necessary to make sure the output is optimized, original and adherent to professional standards?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1"/>
          <p:cNvSpPr/>
          <p:nvPr/>
        </p:nvSpPr>
        <p:spPr>
          <a:xfrm>
            <a:off x="4285178" y="2599675"/>
            <a:ext cx="3618595" cy="1795014"/>
          </a:xfrm>
          <a:prstGeom prst="rect">
            <a:avLst/>
          </a:prstGeom>
          <a:solidFill>
            <a:srgbClr val="B9D5B1">
              <a:alpha val="4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1"/>
          <p:cNvSpPr/>
          <p:nvPr/>
        </p:nvSpPr>
        <p:spPr>
          <a:xfrm>
            <a:off x="4570857" y="2842650"/>
            <a:ext cx="3456711" cy="7177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2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rPr b="1" i="0" lang="en-US" sz="112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2. Discuss the following elements and propose ways to develop or improve communication skills in the era of AI: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8094226" y="2599675"/>
            <a:ext cx="3618595" cy="1795014"/>
          </a:xfrm>
          <a:prstGeom prst="rect">
            <a:avLst/>
          </a:prstGeom>
          <a:solidFill>
            <a:srgbClr val="B9D5B1">
              <a:alpha val="4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1"/>
          <p:cNvSpPr/>
          <p:nvPr/>
        </p:nvSpPr>
        <p:spPr>
          <a:xfrm>
            <a:off x="8218055" y="2779563"/>
            <a:ext cx="34566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rPr b="1" i="0" lang="en-US" sz="112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a) Conventions of various genres and channels, including vocabulary and registers </a:t>
            </a:r>
            <a:endParaRPr b="1" i="0" sz="1122" u="none" cap="none" strike="noStrike">
              <a:solidFill>
                <a:srgbClr val="071023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rtl="0" algn="l">
              <a:lnSpc>
                <a:spcPct val="1260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rPr b="1" lang="en-US" sz="1122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b</a:t>
            </a:r>
            <a:r>
              <a:rPr b="1" lang="en-US" sz="1122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) Content analysis skills: social semiotics, persuasive language, tourism tropes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602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t/>
            </a:r>
            <a:endParaRPr b="1" sz="1122">
              <a:solidFill>
                <a:srgbClr val="071023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476131" y="4585141"/>
            <a:ext cx="3618595" cy="1795014"/>
          </a:xfrm>
          <a:prstGeom prst="rect">
            <a:avLst/>
          </a:prstGeom>
          <a:solidFill>
            <a:srgbClr val="B9D5B1">
              <a:alpha val="4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"/>
          <p:cNvSpPr/>
          <p:nvPr/>
        </p:nvSpPr>
        <p:spPr>
          <a:xfrm>
            <a:off x="761810" y="4828116"/>
            <a:ext cx="3456711" cy="7177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rPr b="1" lang="en-US" sz="1122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c</a:t>
            </a:r>
            <a:r>
              <a:rPr b="1" i="0" lang="en-US" sz="112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)</a:t>
            </a:r>
            <a:r>
              <a:rPr b="1" i="0" lang="en-US" sz="112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Knowledge about successful content creation examples</a:t>
            </a:r>
            <a:endParaRPr b="1" i="0" sz="1122" u="none" cap="none" strike="noStrike">
              <a:solidFill>
                <a:srgbClr val="071023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indent="0" lvl="0" marL="0" marR="0" rtl="0" algn="l">
              <a:lnSpc>
                <a:spcPct val="12602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1"/>
          <p:cNvSpPr/>
          <p:nvPr/>
        </p:nvSpPr>
        <p:spPr>
          <a:xfrm>
            <a:off x="4285178" y="4585141"/>
            <a:ext cx="3618595" cy="1795014"/>
          </a:xfrm>
          <a:prstGeom prst="rect">
            <a:avLst/>
          </a:prstGeom>
          <a:solidFill>
            <a:srgbClr val="B9D5B1">
              <a:alpha val="4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1"/>
          <p:cNvSpPr/>
          <p:nvPr/>
        </p:nvSpPr>
        <p:spPr>
          <a:xfrm>
            <a:off x="4468544" y="4814216"/>
            <a:ext cx="34566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2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rPr b="1" lang="en-US" sz="1122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d</a:t>
            </a:r>
            <a:r>
              <a:rPr b="1" i="0" lang="en-US" sz="112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) Knowledge about key distinctive features of your destination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1"/>
          <p:cNvSpPr/>
          <p:nvPr/>
        </p:nvSpPr>
        <p:spPr>
          <a:xfrm>
            <a:off x="4468494" y="5227694"/>
            <a:ext cx="3456600" cy="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1"/>
              <a:buFont typeface="Space Mono"/>
              <a:buNone/>
            </a:pPr>
            <a:r>
              <a:rPr b="1" lang="en-US" sz="1031">
                <a:latin typeface="Space Mono"/>
                <a:ea typeface="Space Mono"/>
                <a:cs typeface="Space Mono"/>
                <a:sym typeface="Space Mono"/>
              </a:rPr>
              <a:t>e</a:t>
            </a:r>
            <a:r>
              <a:rPr b="1" i="0" lang="en-US" sz="103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) Knowledge about the objectives, the audience, the channel when prompting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1"/>
          <p:cNvSpPr/>
          <p:nvPr/>
        </p:nvSpPr>
        <p:spPr>
          <a:xfrm>
            <a:off x="8094226" y="4585141"/>
            <a:ext cx="3618595" cy="1795014"/>
          </a:xfrm>
          <a:prstGeom prst="rect">
            <a:avLst/>
          </a:prstGeom>
          <a:solidFill>
            <a:srgbClr val="B9D5B1">
              <a:alpha val="4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1"/>
          <p:cNvSpPr/>
          <p:nvPr/>
        </p:nvSpPr>
        <p:spPr>
          <a:xfrm>
            <a:off x="8175168" y="4814216"/>
            <a:ext cx="34566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2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122"/>
              <a:buFont typeface="Space Mono"/>
              <a:buNone/>
            </a:pPr>
            <a:r>
              <a:rPr b="1" lang="en-US" sz="1122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f</a:t>
            </a:r>
            <a:r>
              <a:rPr b="1" i="0" lang="en-US" sz="112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)</a:t>
            </a:r>
            <a:r>
              <a:rPr b="1" lang="en-US" sz="1122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b="1" i="0" lang="en-US" sz="1122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Experience with prompting: knowing that language in prompts affects output and that prompts need to be specific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1"/>
          <p:cNvSpPr/>
          <p:nvPr/>
        </p:nvSpPr>
        <p:spPr>
          <a:xfrm>
            <a:off x="8175175" y="5608975"/>
            <a:ext cx="32853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1"/>
              <a:buFont typeface="Space Mono"/>
              <a:buNone/>
            </a:pPr>
            <a:r>
              <a:rPr b="1" lang="en-US" sz="1031">
                <a:latin typeface="Space Mono"/>
                <a:ea typeface="Space Mono"/>
                <a:cs typeface="Space Mono"/>
                <a:sym typeface="Space Mono"/>
              </a:rPr>
              <a:t>g</a:t>
            </a:r>
            <a:r>
              <a:rPr b="1" i="0" lang="en-US" sz="103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)</a:t>
            </a:r>
            <a:r>
              <a:rPr b="1" lang="en-US" sz="1031"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b="1" i="0" lang="en-US" sz="1031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Gaining control over AI through careful prompting and use of adjectives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9D5B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"/>
          <p:cNvSpPr/>
          <p:nvPr/>
        </p:nvSpPr>
        <p:spPr>
          <a:xfrm>
            <a:off x="814184" y="2717145"/>
            <a:ext cx="10560584" cy="1434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44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5344"/>
              <a:buFont typeface="Poppins"/>
              <a:buNone/>
            </a:pPr>
            <a:r>
              <a:rPr b="1" i="0" lang="en-US" sz="5344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How do you know if Chat Gpt has done “a good job”?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F1EB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3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In conclusion: Benefits of using AI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987972" y="1780730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5815" y="2174866"/>
            <a:ext cx="657061" cy="64753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3"/>
          <p:cNvSpPr/>
          <p:nvPr/>
        </p:nvSpPr>
        <p:spPr>
          <a:xfrm>
            <a:off x="408520" y="3297132"/>
            <a:ext cx="2587296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Enhances Productivity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408520" y="3614057"/>
            <a:ext cx="2587296" cy="1066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AI automates repetitive tasks, enabling more efficient workflows and freeing up time for higher-value work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3916177" y="1780730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3" name="Google Shape;21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54170" y="2101558"/>
            <a:ext cx="561835" cy="78085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3"/>
          <p:cNvSpPr/>
          <p:nvPr/>
        </p:nvSpPr>
        <p:spPr>
          <a:xfrm>
            <a:off x="3294826" y="3297132"/>
            <a:ext cx="2671095" cy="460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Improves Decision-Making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3294826" y="3844460"/>
            <a:ext cx="2671095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AI-powered analytics and insights can help make more informed, data-driven decisions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6844382" y="1780730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32609" y="2126668"/>
            <a:ext cx="457086" cy="70467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3"/>
          <p:cNvSpPr/>
          <p:nvPr/>
        </p:nvSpPr>
        <p:spPr>
          <a:xfrm>
            <a:off x="6223031" y="3297132"/>
            <a:ext cx="2671095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Boosts Creativity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6223031" y="3614057"/>
            <a:ext cx="2671095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AI can assist in ideation, content generation, and problem-solving, sparking new ideas and perspectives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9772587" y="1780730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18537" y="2176888"/>
            <a:ext cx="752287" cy="63801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3"/>
          <p:cNvSpPr/>
          <p:nvPr/>
        </p:nvSpPr>
        <p:spPr>
          <a:xfrm>
            <a:off x="9151237" y="3297132"/>
            <a:ext cx="2671095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Scales Expertise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9151237" y="3614057"/>
            <a:ext cx="2671095" cy="1066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AI can extend the reach and impact of human expertise, making specialized knowledge more accessible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0" y="5351712"/>
            <a:ext cx="12188952" cy="1504574"/>
          </a:xfrm>
          <a:prstGeom prst="rect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"/>
          <p:cNvSpPr/>
          <p:nvPr/>
        </p:nvSpPr>
        <p:spPr>
          <a:xfrm>
            <a:off x="935597" y="5664098"/>
            <a:ext cx="10317757" cy="86373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800"/>
              <a:buFont typeface="Space Mono"/>
              <a:buNone/>
            </a:pPr>
            <a:r>
              <a:rPr b="0" i="0" lang="en-US" sz="180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By leveraging the benefits of AI, organizations can drive efficiency, innovation, and growth, while ensuring that the output aligns with professional standards and user expectations.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F1EB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2" cy="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4"/>
          <p:cNvSpPr/>
          <p:nvPr/>
        </p:nvSpPr>
        <p:spPr>
          <a:xfrm>
            <a:off x="0" y="402107"/>
            <a:ext cx="12188952" cy="478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725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3563"/>
              <a:buFont typeface="Poppins"/>
              <a:buNone/>
            </a:pPr>
            <a:r>
              <a:rPr b="0" i="0" lang="en-US" sz="3563" u="none" cap="none" strike="noStrike">
                <a:solidFill>
                  <a:srgbClr val="071023"/>
                </a:solidFill>
                <a:latin typeface="Poppins"/>
                <a:ea typeface="Poppins"/>
                <a:cs typeface="Poppins"/>
                <a:sym typeface="Poppins"/>
              </a:rPr>
              <a:t>Key Takeaways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987972" y="2267336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7826" y="2655057"/>
            <a:ext cx="466608" cy="666583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4"/>
          <p:cNvSpPr/>
          <p:nvPr/>
        </p:nvSpPr>
        <p:spPr>
          <a:xfrm>
            <a:off x="570881" y="3783738"/>
            <a:ext cx="2262574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Benefits of AI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4"/>
          <p:cNvSpPr/>
          <p:nvPr/>
        </p:nvSpPr>
        <p:spPr>
          <a:xfrm>
            <a:off x="570881" y="4100663"/>
            <a:ext cx="2262574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Increased efficiency, scalability, and consistency in content generation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4"/>
          <p:cNvSpPr/>
          <p:nvPr/>
        </p:nvSpPr>
        <p:spPr>
          <a:xfrm>
            <a:off x="3916177" y="2267336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5639" y="2629950"/>
            <a:ext cx="666583" cy="70467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4"/>
          <p:cNvSpPr/>
          <p:nvPr/>
        </p:nvSpPr>
        <p:spPr>
          <a:xfrm>
            <a:off x="3394337" y="3783738"/>
            <a:ext cx="2472072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Challenges of AI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3394337" y="4100663"/>
            <a:ext cx="2472072" cy="639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Potential for bias, lack of nuance, and need for human oversight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4"/>
          <p:cNvSpPr/>
          <p:nvPr/>
        </p:nvSpPr>
        <p:spPr>
          <a:xfrm>
            <a:off x="6844382" y="2267336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2" name="Google Shape;24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98692" y="2763866"/>
            <a:ext cx="714196" cy="43804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4"/>
          <p:cNvSpPr/>
          <p:nvPr/>
        </p:nvSpPr>
        <p:spPr>
          <a:xfrm>
            <a:off x="6223031" y="3783738"/>
            <a:ext cx="2671095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Necessary Knowledge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6223031" y="4100663"/>
            <a:ext cx="2671095" cy="853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Understanding tourism genres, successful content examples, and multimodal analysis skills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9772587" y="2267336"/>
            <a:ext cx="1428393" cy="1428393"/>
          </a:xfrm>
          <a:prstGeom prst="ellipse">
            <a:avLst/>
          </a:prstGeom>
          <a:solidFill>
            <a:srgbClr val="B9D5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6" name="Google Shape;24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260798" y="2613215"/>
            <a:ext cx="457086" cy="704674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4"/>
          <p:cNvSpPr/>
          <p:nvPr/>
        </p:nvSpPr>
        <p:spPr>
          <a:xfrm>
            <a:off x="9151237" y="3783738"/>
            <a:ext cx="2671095" cy="23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72"/>
              </a:lnSpc>
              <a:spcBef>
                <a:spcPts val="0"/>
              </a:spcBef>
              <a:spcAft>
                <a:spcPts val="0"/>
              </a:spcAft>
              <a:buClr>
                <a:srgbClr val="071023"/>
              </a:buClr>
              <a:buSzPts val="1440"/>
              <a:buFont typeface="Space Mono"/>
              <a:buNone/>
            </a:pPr>
            <a:r>
              <a:rPr b="0" i="0" lang="en-US" sz="1440" u="none" cap="none" strike="noStrike">
                <a:solidFill>
                  <a:srgbClr val="071023"/>
                </a:solidFill>
                <a:latin typeface="Space Mono"/>
                <a:ea typeface="Space Mono"/>
                <a:cs typeface="Space Mono"/>
                <a:sym typeface="Space Mono"/>
              </a:rPr>
              <a:t>Effective Prompting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9151237" y="4100663"/>
            <a:ext cx="2671095" cy="639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pace Mono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Crafting specific, context-aware prompts to guide AI-generated content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0" y="6189702"/>
            <a:ext cx="12188952" cy="666583"/>
          </a:xfrm>
          <a:prstGeom prst="rect">
            <a:avLst/>
          </a:prstGeom>
          <a:solidFill>
            <a:srgbClr val="F66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2025-03-18T15:54:54.323Z</dcterms:created>
  <dc:creator>elena.mattei@univr.it</dc:creator>
</cp:coreProperties>
</file>