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364"/>
    <p:restoredTop sz="94610"/>
  </p:normalViewPr>
  <p:slideViewPr>
    <p:cSldViewPr snapToGrid="0" snapToObjects="1">
      <p:cViewPr varScale="1">
        <p:scale>
          <a:sx n="155" d="100"/>
          <a:sy n="155" d="100"/>
        </p:scale>
        <p:origin x="208" y="2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95566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7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0.png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9.pn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elite-ai.unitbv.ro" TargetMode="Externa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B3A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0" y="0"/>
            <a:ext cx="3657600" cy="5143500"/>
          </a:xfrm>
          <a:prstGeom prst="rect">
            <a:avLst/>
          </a:prstGeom>
          <a:solidFill>
            <a:srgbClr val="2D6A4F">
              <a:alpha val="45000"/>
            </a:srgbClr>
          </a:solidFill>
          <a:ln w="12700">
            <a:solidFill>
              <a:srgbClr val="2D6A4F">
                <a:alpha val="45000"/>
              </a:srgbClr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3" name="Shape 1"/>
          <p:cNvSpPr/>
          <p:nvPr/>
        </p:nvSpPr>
        <p:spPr>
          <a:xfrm>
            <a:off x="6583680" y="0"/>
            <a:ext cx="2560320" cy="5143500"/>
          </a:xfrm>
          <a:prstGeom prst="rect">
            <a:avLst/>
          </a:prstGeom>
          <a:solidFill>
            <a:srgbClr val="122B20">
              <a:alpha val="70000"/>
            </a:srgbClr>
          </a:solidFill>
          <a:ln w="12700">
            <a:solidFill>
              <a:srgbClr val="122B20">
                <a:alpha val="70000"/>
              </a:srgbClr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4" name="Shape 2"/>
          <p:cNvSpPr/>
          <p:nvPr/>
        </p:nvSpPr>
        <p:spPr>
          <a:xfrm>
            <a:off x="274320" y="274320"/>
            <a:ext cx="128016" cy="128016"/>
          </a:xfrm>
          <a:prstGeom prst="ellipse">
            <a:avLst/>
          </a:prstGeom>
          <a:solidFill>
            <a:srgbClr val="52B788">
              <a:alpha val="55000"/>
            </a:srgbClr>
          </a:solidFill>
          <a:ln w="12700">
            <a:solidFill>
              <a:srgbClr val="52B788">
                <a:alpha val="55000"/>
              </a:srgbClr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5" name="Shape 3"/>
          <p:cNvSpPr/>
          <p:nvPr/>
        </p:nvSpPr>
        <p:spPr>
          <a:xfrm>
            <a:off x="594360" y="274320"/>
            <a:ext cx="128016" cy="128016"/>
          </a:xfrm>
          <a:prstGeom prst="ellipse">
            <a:avLst/>
          </a:prstGeom>
          <a:solidFill>
            <a:srgbClr val="52B788">
              <a:alpha val="55000"/>
            </a:srgbClr>
          </a:solidFill>
          <a:ln w="12700">
            <a:solidFill>
              <a:srgbClr val="52B788">
                <a:alpha val="55000"/>
              </a:srgbClr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6" name="Shape 4"/>
          <p:cNvSpPr/>
          <p:nvPr/>
        </p:nvSpPr>
        <p:spPr>
          <a:xfrm>
            <a:off x="914400" y="274320"/>
            <a:ext cx="128016" cy="128016"/>
          </a:xfrm>
          <a:prstGeom prst="ellipse">
            <a:avLst/>
          </a:prstGeom>
          <a:solidFill>
            <a:srgbClr val="52B788">
              <a:alpha val="55000"/>
            </a:srgbClr>
          </a:solidFill>
          <a:ln w="12700">
            <a:solidFill>
              <a:srgbClr val="52B788">
                <a:alpha val="55000"/>
              </a:srgbClr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7" name="Shape 5"/>
          <p:cNvSpPr/>
          <p:nvPr/>
        </p:nvSpPr>
        <p:spPr>
          <a:xfrm>
            <a:off x="274320" y="594360"/>
            <a:ext cx="128016" cy="128016"/>
          </a:xfrm>
          <a:prstGeom prst="ellipse">
            <a:avLst/>
          </a:prstGeom>
          <a:solidFill>
            <a:srgbClr val="52B788">
              <a:alpha val="55000"/>
            </a:srgbClr>
          </a:solidFill>
          <a:ln w="12700">
            <a:solidFill>
              <a:srgbClr val="52B788">
                <a:alpha val="55000"/>
              </a:srgbClr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8" name="Shape 6"/>
          <p:cNvSpPr/>
          <p:nvPr/>
        </p:nvSpPr>
        <p:spPr>
          <a:xfrm>
            <a:off x="594360" y="594360"/>
            <a:ext cx="128016" cy="128016"/>
          </a:xfrm>
          <a:prstGeom prst="ellipse">
            <a:avLst/>
          </a:prstGeom>
          <a:solidFill>
            <a:srgbClr val="52B788">
              <a:alpha val="55000"/>
            </a:srgbClr>
          </a:solidFill>
          <a:ln w="12700">
            <a:solidFill>
              <a:srgbClr val="52B788">
                <a:alpha val="55000"/>
              </a:srgbClr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9" name="Shape 7"/>
          <p:cNvSpPr/>
          <p:nvPr/>
        </p:nvSpPr>
        <p:spPr>
          <a:xfrm>
            <a:off x="914400" y="594360"/>
            <a:ext cx="128016" cy="128016"/>
          </a:xfrm>
          <a:prstGeom prst="ellipse">
            <a:avLst/>
          </a:prstGeom>
          <a:solidFill>
            <a:srgbClr val="52B788">
              <a:alpha val="55000"/>
            </a:srgbClr>
          </a:solidFill>
          <a:ln w="12700">
            <a:solidFill>
              <a:srgbClr val="52B788">
                <a:alpha val="55000"/>
              </a:srgbClr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10" name="Shape 8"/>
          <p:cNvSpPr/>
          <p:nvPr/>
        </p:nvSpPr>
        <p:spPr>
          <a:xfrm>
            <a:off x="274320" y="914400"/>
            <a:ext cx="128016" cy="128016"/>
          </a:xfrm>
          <a:prstGeom prst="ellipse">
            <a:avLst/>
          </a:prstGeom>
          <a:solidFill>
            <a:srgbClr val="52B788">
              <a:alpha val="55000"/>
            </a:srgbClr>
          </a:solidFill>
          <a:ln w="12700">
            <a:solidFill>
              <a:srgbClr val="52B788">
                <a:alpha val="55000"/>
              </a:srgbClr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11" name="Shape 9"/>
          <p:cNvSpPr/>
          <p:nvPr/>
        </p:nvSpPr>
        <p:spPr>
          <a:xfrm>
            <a:off x="594360" y="914400"/>
            <a:ext cx="128016" cy="128016"/>
          </a:xfrm>
          <a:prstGeom prst="ellipse">
            <a:avLst/>
          </a:prstGeom>
          <a:solidFill>
            <a:srgbClr val="52B788">
              <a:alpha val="55000"/>
            </a:srgbClr>
          </a:solidFill>
          <a:ln w="12700">
            <a:solidFill>
              <a:srgbClr val="52B788">
                <a:alpha val="55000"/>
              </a:srgbClr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12" name="Shape 10"/>
          <p:cNvSpPr/>
          <p:nvPr/>
        </p:nvSpPr>
        <p:spPr>
          <a:xfrm>
            <a:off x="914400" y="914400"/>
            <a:ext cx="128016" cy="128016"/>
          </a:xfrm>
          <a:prstGeom prst="ellipse">
            <a:avLst/>
          </a:prstGeom>
          <a:solidFill>
            <a:srgbClr val="52B788">
              <a:alpha val="55000"/>
            </a:srgbClr>
          </a:solidFill>
          <a:ln w="12700">
            <a:solidFill>
              <a:srgbClr val="52B788">
                <a:alpha val="55000"/>
              </a:srgbClr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13" name="Shape 11"/>
          <p:cNvSpPr/>
          <p:nvPr/>
        </p:nvSpPr>
        <p:spPr>
          <a:xfrm>
            <a:off x="274320" y="1234440"/>
            <a:ext cx="128016" cy="128016"/>
          </a:xfrm>
          <a:prstGeom prst="ellipse">
            <a:avLst/>
          </a:prstGeom>
          <a:solidFill>
            <a:srgbClr val="52B788">
              <a:alpha val="55000"/>
            </a:srgbClr>
          </a:solidFill>
          <a:ln w="12700">
            <a:solidFill>
              <a:srgbClr val="52B788">
                <a:alpha val="55000"/>
              </a:srgbClr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14" name="Shape 12"/>
          <p:cNvSpPr/>
          <p:nvPr/>
        </p:nvSpPr>
        <p:spPr>
          <a:xfrm>
            <a:off x="594360" y="1234440"/>
            <a:ext cx="128016" cy="128016"/>
          </a:xfrm>
          <a:prstGeom prst="ellipse">
            <a:avLst/>
          </a:prstGeom>
          <a:solidFill>
            <a:srgbClr val="52B788">
              <a:alpha val="55000"/>
            </a:srgbClr>
          </a:solidFill>
          <a:ln w="12700">
            <a:solidFill>
              <a:srgbClr val="52B788">
                <a:alpha val="55000"/>
              </a:srgbClr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15" name="Shape 13"/>
          <p:cNvSpPr/>
          <p:nvPr/>
        </p:nvSpPr>
        <p:spPr>
          <a:xfrm>
            <a:off x="914400" y="1234440"/>
            <a:ext cx="128016" cy="128016"/>
          </a:xfrm>
          <a:prstGeom prst="ellipse">
            <a:avLst/>
          </a:prstGeom>
          <a:solidFill>
            <a:srgbClr val="52B788">
              <a:alpha val="55000"/>
            </a:srgbClr>
          </a:solidFill>
          <a:ln w="12700">
            <a:solidFill>
              <a:srgbClr val="52B788">
                <a:alpha val="55000"/>
              </a:srgbClr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16" name="Shape 14"/>
          <p:cNvSpPr/>
          <p:nvPr/>
        </p:nvSpPr>
        <p:spPr>
          <a:xfrm>
            <a:off x="0" y="0"/>
            <a:ext cx="5212080" cy="64008"/>
          </a:xfrm>
          <a:prstGeom prst="rect">
            <a:avLst/>
          </a:prstGeom>
          <a:solidFill>
            <a:srgbClr val="E9B84A"/>
          </a:solidFill>
          <a:ln w="12700">
            <a:solidFill>
              <a:srgbClr val="E9B84A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17" name="Text 15"/>
          <p:cNvSpPr/>
          <p:nvPr/>
        </p:nvSpPr>
        <p:spPr>
          <a:xfrm>
            <a:off x="1316736" y="201168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E9B84A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ELITE-AI Workshop · 7 May 2026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502920" y="1062846"/>
            <a:ext cx="52120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Ethics in AI</a:t>
            </a:r>
            <a:endParaRPr lang="en-US" sz="6200" dirty="0"/>
          </a:p>
        </p:txBody>
      </p:sp>
      <p:sp>
        <p:nvSpPr>
          <p:cNvPr id="19" name="Text 17"/>
          <p:cNvSpPr/>
          <p:nvPr/>
        </p:nvSpPr>
        <p:spPr>
          <a:xfrm>
            <a:off x="411480" y="2148840"/>
            <a:ext cx="5212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B8D9C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What journals, classrooms and</a:t>
            </a:r>
            <a:endParaRPr lang="en-US" sz="1900" dirty="0"/>
          </a:p>
          <a:p>
            <a:pPr marL="0" indent="0">
              <a:buNone/>
            </a:pPr>
            <a:r>
              <a:rPr lang="en-US" sz="1900" dirty="0">
                <a:solidFill>
                  <a:srgbClr val="B8D9C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observation sheets are telling us</a:t>
            </a:r>
            <a:endParaRPr lang="en-US" sz="1900" dirty="0"/>
          </a:p>
        </p:txBody>
      </p:sp>
      <p:sp>
        <p:nvSpPr>
          <p:cNvPr id="20" name="Shape 18"/>
          <p:cNvSpPr/>
          <p:nvPr/>
        </p:nvSpPr>
        <p:spPr>
          <a:xfrm>
            <a:off x="411480" y="3035808"/>
            <a:ext cx="4389120" cy="45720"/>
          </a:xfrm>
          <a:prstGeom prst="rect">
            <a:avLst/>
          </a:prstGeom>
          <a:solidFill>
            <a:srgbClr val="52B788"/>
          </a:solidFill>
          <a:ln w="12700">
            <a:solidFill>
              <a:srgbClr val="52B788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21" name="Text 19"/>
          <p:cNvSpPr/>
          <p:nvPr/>
        </p:nvSpPr>
        <p:spPr>
          <a:xfrm>
            <a:off x="411480" y="3200400"/>
            <a:ext cx="50292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Andreea Nechifor</a:t>
            </a:r>
            <a:endParaRPr lang="en-US" sz="2000" dirty="0"/>
          </a:p>
        </p:txBody>
      </p:sp>
      <p:sp>
        <p:nvSpPr>
          <p:cNvPr id="22" name="Text 20"/>
          <p:cNvSpPr/>
          <p:nvPr/>
        </p:nvSpPr>
        <p:spPr>
          <a:xfrm>
            <a:off x="411480" y="3547872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B8D9C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Transilvania University of Brașov</a:t>
            </a:r>
            <a:endParaRPr lang="en-US" sz="1500" dirty="0"/>
          </a:p>
        </p:txBody>
      </p:sp>
      <p:sp>
        <p:nvSpPr>
          <p:cNvPr id="23" name="Shape 21"/>
          <p:cNvSpPr/>
          <p:nvPr/>
        </p:nvSpPr>
        <p:spPr>
          <a:xfrm>
            <a:off x="411480" y="4297680"/>
            <a:ext cx="2560320" cy="347472"/>
          </a:xfrm>
          <a:prstGeom prst="rect">
            <a:avLst/>
          </a:prstGeom>
          <a:solidFill>
            <a:srgbClr val="E9B84A"/>
          </a:solidFill>
          <a:ln w="12700">
            <a:solidFill>
              <a:srgbClr val="E9B84A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24" name="Text 22"/>
          <p:cNvSpPr/>
          <p:nvPr/>
        </p:nvSpPr>
        <p:spPr>
          <a:xfrm>
            <a:off x="411480" y="4297680"/>
            <a:ext cx="25603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A2E2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ELITE-AI · Erasmus+ KA220-HED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7246620" y="640080"/>
            <a:ext cx="822960" cy="822960"/>
          </a:xfrm>
          <a:prstGeom prst="ellipse">
            <a:avLst/>
          </a:prstGeom>
          <a:solidFill>
            <a:srgbClr val="52B788">
              <a:alpha val="50000"/>
            </a:srgbClr>
          </a:solidFill>
          <a:ln w="12700">
            <a:solidFill>
              <a:srgbClr val="52B788">
                <a:alpha val="50000"/>
              </a:srgbClr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pic>
        <p:nvPicPr>
          <p:cNvPr id="2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60336" y="658368"/>
            <a:ext cx="768096" cy="768096"/>
          </a:xfrm>
          <a:prstGeom prst="rect">
            <a:avLst/>
          </a:prstGeom>
        </p:spPr>
      </p:pic>
      <p:sp>
        <p:nvSpPr>
          <p:cNvPr id="27" name="Shape 24"/>
          <p:cNvSpPr/>
          <p:nvPr/>
        </p:nvSpPr>
        <p:spPr>
          <a:xfrm>
            <a:off x="8266176" y="630936"/>
            <a:ext cx="822960" cy="822960"/>
          </a:xfrm>
          <a:prstGeom prst="ellipse">
            <a:avLst/>
          </a:prstGeom>
          <a:solidFill>
            <a:srgbClr val="52B788">
              <a:alpha val="50000"/>
            </a:srgbClr>
          </a:solidFill>
          <a:ln w="12700">
            <a:solidFill>
              <a:srgbClr val="52B788">
                <a:alpha val="50000"/>
              </a:srgbClr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pic>
        <p:nvPicPr>
          <p:cNvPr id="2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02752" y="667512"/>
            <a:ext cx="768096" cy="768096"/>
          </a:xfrm>
          <a:prstGeom prst="rect">
            <a:avLst/>
          </a:prstGeom>
        </p:spPr>
      </p:pic>
      <p:sp>
        <p:nvSpPr>
          <p:cNvPr id="29" name="Shape 25"/>
          <p:cNvSpPr/>
          <p:nvPr/>
        </p:nvSpPr>
        <p:spPr>
          <a:xfrm>
            <a:off x="7232904" y="1709928"/>
            <a:ext cx="822960" cy="822960"/>
          </a:xfrm>
          <a:prstGeom prst="ellipse">
            <a:avLst/>
          </a:prstGeom>
          <a:solidFill>
            <a:srgbClr val="52B788">
              <a:alpha val="50000"/>
            </a:srgbClr>
          </a:solidFill>
          <a:ln w="12700">
            <a:solidFill>
              <a:srgbClr val="52B788">
                <a:alpha val="50000"/>
              </a:srgbClr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pic>
        <p:nvPicPr>
          <p:cNvPr id="3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71539" y="1764792"/>
            <a:ext cx="768096" cy="768096"/>
          </a:xfrm>
          <a:prstGeom prst="rect">
            <a:avLst/>
          </a:prstGeom>
        </p:spPr>
      </p:pic>
      <p:sp>
        <p:nvSpPr>
          <p:cNvPr id="31" name="Shape 26"/>
          <p:cNvSpPr/>
          <p:nvPr/>
        </p:nvSpPr>
        <p:spPr>
          <a:xfrm>
            <a:off x="8247888" y="1748790"/>
            <a:ext cx="822960" cy="822960"/>
          </a:xfrm>
          <a:prstGeom prst="ellipse">
            <a:avLst/>
          </a:prstGeom>
          <a:solidFill>
            <a:srgbClr val="52B788">
              <a:alpha val="50000"/>
            </a:srgbClr>
          </a:solidFill>
          <a:ln w="12700">
            <a:solidFill>
              <a:srgbClr val="52B788">
                <a:alpha val="50000"/>
              </a:srgbClr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pic>
        <p:nvPicPr>
          <p:cNvPr id="32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21040" y="1737360"/>
            <a:ext cx="768096" cy="768096"/>
          </a:xfrm>
          <a:prstGeom prst="rect">
            <a:avLst/>
          </a:prstGeom>
        </p:spPr>
      </p:pic>
      <p:sp>
        <p:nvSpPr>
          <p:cNvPr id="33" name="Shape 27"/>
          <p:cNvSpPr/>
          <p:nvPr/>
        </p:nvSpPr>
        <p:spPr>
          <a:xfrm>
            <a:off x="7406640" y="2834640"/>
            <a:ext cx="822960" cy="822960"/>
          </a:xfrm>
          <a:prstGeom prst="ellipse">
            <a:avLst/>
          </a:prstGeom>
          <a:solidFill>
            <a:srgbClr val="52B788">
              <a:alpha val="50000"/>
            </a:srgbClr>
          </a:solidFill>
          <a:ln w="12700">
            <a:solidFill>
              <a:srgbClr val="52B788">
                <a:alpha val="50000"/>
              </a:srgbClr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pic>
        <p:nvPicPr>
          <p:cNvPr id="34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34072" y="2862072"/>
            <a:ext cx="768096" cy="76809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EFC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1B3A2D"/>
          </a:solidFill>
          <a:ln w="12700">
            <a:solidFill>
              <a:srgbClr val="1B3A2D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52B788">
              <a:alpha val="40000"/>
            </a:srgbClr>
          </a:solidFill>
          <a:ln w="12700">
            <a:solidFill>
              <a:srgbClr val="52B788">
                <a:alpha val="40000"/>
              </a:srgbClr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4" name="Text 2"/>
          <p:cNvSpPr/>
          <p:nvPr/>
        </p:nvSpPr>
        <p:spPr>
          <a:xfrm>
            <a:off x="320040" y="256032"/>
            <a:ext cx="8503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kern="0" spc="200" dirty="0">
                <a:solidFill>
                  <a:srgbClr val="1B3A2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BEFORE WE BEGIN…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320040" y="786384"/>
            <a:ext cx="8503920" cy="36576"/>
          </a:xfrm>
          <a:prstGeom prst="rect">
            <a:avLst/>
          </a:prstGeom>
          <a:solidFill>
            <a:srgbClr val="52B788"/>
          </a:solidFill>
          <a:ln w="12700">
            <a:solidFill>
              <a:srgbClr val="52B788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6" name="Text 4"/>
          <p:cNvSpPr/>
          <p:nvPr/>
        </p:nvSpPr>
        <p:spPr>
          <a:xfrm>
            <a:off x="320040" y="868680"/>
            <a:ext cx="8503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5C7A6B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Drop a ✋ in the chat – or answer out loud.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274320" y="1280160"/>
            <a:ext cx="8595360" cy="1078992"/>
          </a:xfrm>
          <a:prstGeom prst="rect">
            <a:avLst/>
          </a:prstGeom>
          <a:solidFill>
            <a:srgbClr val="EAF5EE"/>
          </a:solidFill>
          <a:ln w="12700">
            <a:solidFill>
              <a:srgbClr val="C8E0D4"/>
            </a:solidFill>
            <a:prstDash val="solid"/>
          </a:ln>
          <a:effectLst>
            <a:outerShdw blurRad="1270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RO"/>
          </a:p>
        </p:txBody>
      </p:sp>
      <p:sp>
        <p:nvSpPr>
          <p:cNvPr id="8" name="Shape 6"/>
          <p:cNvSpPr/>
          <p:nvPr/>
        </p:nvSpPr>
        <p:spPr>
          <a:xfrm>
            <a:off x="384048" y="1536192"/>
            <a:ext cx="566928" cy="566928"/>
          </a:xfrm>
          <a:prstGeom prst="ellipse">
            <a:avLst/>
          </a:prstGeom>
          <a:solidFill>
            <a:srgbClr val="1B3A2D"/>
          </a:solidFill>
          <a:ln w="12700">
            <a:solidFill>
              <a:srgbClr val="1B3A2D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9" name="Text 7"/>
          <p:cNvSpPr/>
          <p:nvPr/>
        </p:nvSpPr>
        <p:spPr>
          <a:xfrm>
            <a:off x="384048" y="1527048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01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078992" y="1353312"/>
            <a:ext cx="76352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A2E2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many of you used an AI tool to prepare something today?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1078992" y="1810512"/>
            <a:ext cx="76352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5C7A6B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To write a summary, translate a text, check grammar, or generate an idea.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274320" y="2514600"/>
            <a:ext cx="8595360" cy="1078992"/>
          </a:xfrm>
          <a:prstGeom prst="rect">
            <a:avLst/>
          </a:prstGeom>
          <a:solidFill>
            <a:srgbClr val="FFFFFF"/>
          </a:solidFill>
          <a:ln w="12700">
            <a:solidFill>
              <a:srgbClr val="C8E0D4"/>
            </a:solidFill>
            <a:prstDash val="solid"/>
          </a:ln>
          <a:effectLst>
            <a:outerShdw blurRad="1270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RO"/>
          </a:p>
        </p:txBody>
      </p:sp>
      <p:sp>
        <p:nvSpPr>
          <p:cNvPr id="13" name="Shape 11"/>
          <p:cNvSpPr/>
          <p:nvPr/>
        </p:nvSpPr>
        <p:spPr>
          <a:xfrm>
            <a:off x="384048" y="2770632"/>
            <a:ext cx="566928" cy="566928"/>
          </a:xfrm>
          <a:prstGeom prst="ellipse">
            <a:avLst/>
          </a:prstGeom>
          <a:solidFill>
            <a:srgbClr val="2D6A4F"/>
          </a:solidFill>
          <a:ln w="12700">
            <a:solidFill>
              <a:srgbClr val="2D6A4F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14" name="Text 12"/>
          <p:cNvSpPr/>
          <p:nvPr/>
        </p:nvSpPr>
        <p:spPr>
          <a:xfrm>
            <a:off x="384048" y="2761488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02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1078992" y="2587752"/>
            <a:ext cx="76352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A2E2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And how many of you declared that use somewhere?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1078992" y="3044952"/>
            <a:ext cx="76352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5C7A6B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To a teacher, a journal editor, a supervisor – anyone.</a:t>
            </a:r>
            <a:endParaRPr lang="en-US" sz="1400" dirty="0"/>
          </a:p>
        </p:txBody>
      </p:sp>
      <p:sp>
        <p:nvSpPr>
          <p:cNvPr id="17" name="Shape 15"/>
          <p:cNvSpPr/>
          <p:nvPr/>
        </p:nvSpPr>
        <p:spPr>
          <a:xfrm>
            <a:off x="274320" y="3749040"/>
            <a:ext cx="8595360" cy="1078992"/>
          </a:xfrm>
          <a:prstGeom prst="rect">
            <a:avLst/>
          </a:prstGeom>
          <a:solidFill>
            <a:srgbClr val="EAF5EE"/>
          </a:solidFill>
          <a:ln w="12700">
            <a:solidFill>
              <a:srgbClr val="C8E0D4"/>
            </a:solidFill>
            <a:prstDash val="solid"/>
          </a:ln>
          <a:effectLst>
            <a:outerShdw blurRad="1270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RO"/>
          </a:p>
        </p:txBody>
      </p:sp>
      <p:sp>
        <p:nvSpPr>
          <p:cNvPr id="18" name="Shape 16"/>
          <p:cNvSpPr/>
          <p:nvPr/>
        </p:nvSpPr>
        <p:spPr>
          <a:xfrm>
            <a:off x="384048" y="4005072"/>
            <a:ext cx="566928" cy="566928"/>
          </a:xfrm>
          <a:prstGeom prst="ellipse">
            <a:avLst/>
          </a:prstGeom>
          <a:solidFill>
            <a:srgbClr val="C0622A"/>
          </a:solidFill>
          <a:ln w="12700">
            <a:solidFill>
              <a:srgbClr val="C0622A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19" name="Text 17"/>
          <p:cNvSpPr/>
          <p:nvPr/>
        </p:nvSpPr>
        <p:spPr>
          <a:xfrm>
            <a:off x="384048" y="3995928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03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078992" y="3822192"/>
            <a:ext cx="76352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A2E2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your ESP field – law, tourism, sport – where could undisclosed AI use cause real harm?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1078992" y="4279392"/>
            <a:ext cx="76352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5C7A6B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Type one example in the chat.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B3A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0"/>
            <a:ext cx="2286000" cy="1828800"/>
          </a:xfrm>
          <a:prstGeom prst="rect">
            <a:avLst/>
          </a:prstGeom>
          <a:solidFill>
            <a:srgbClr val="122B20">
              <a:alpha val="60000"/>
            </a:srgbClr>
          </a:solidFill>
          <a:ln w="12700">
            <a:solidFill>
              <a:srgbClr val="122B20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3" name="Text 1"/>
          <p:cNvSpPr/>
          <p:nvPr/>
        </p:nvSpPr>
        <p:spPr>
          <a:xfrm>
            <a:off x="457200" y="292608"/>
            <a:ext cx="65836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DOES THIS</a:t>
            </a:r>
            <a:endParaRPr lang="en-US" sz="3400" dirty="0"/>
          </a:p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BELONG IN LANGUAGE CLASS?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475488" y="1517904"/>
            <a:ext cx="5486400" cy="54864"/>
          </a:xfrm>
          <a:prstGeom prst="rect">
            <a:avLst/>
          </a:prstGeom>
          <a:solidFill>
            <a:srgbClr val="E9B84A"/>
          </a:solidFill>
          <a:ln w="12700">
            <a:solidFill>
              <a:srgbClr val="E9B84A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5" name="Text 3"/>
          <p:cNvSpPr/>
          <p:nvPr/>
        </p:nvSpPr>
        <p:spPr>
          <a:xfrm>
            <a:off x="457200" y="1572768"/>
            <a:ext cx="82296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B8D9C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Language is not neutral – it is evidence.</a:t>
            </a:r>
            <a:endParaRPr lang="en-US" sz="1800" dirty="0"/>
          </a:p>
          <a:p>
            <a:pPr marL="0" indent="0">
              <a:buNone/>
            </a:pPr>
            <a:r>
              <a:rPr lang="en-US" sz="1800" dirty="0">
                <a:solidFill>
                  <a:srgbClr val="B8D9C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When AI generates it, questions of ownership, accuracy and accountability follow immediately.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457200" y="246888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E9B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ESP COVERS DOMAINS WHERE ETHICS IS ALREADY REGULATED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365760" y="2834640"/>
            <a:ext cx="1965960" cy="402336"/>
          </a:xfrm>
          <a:prstGeom prst="roundRect">
            <a:avLst>
              <a:gd name="adj" fmla="val 13636"/>
            </a:avLst>
          </a:prstGeom>
          <a:solidFill>
            <a:srgbClr val="2D6A4F"/>
          </a:solidFill>
          <a:ln w="12700">
            <a:solidFill>
              <a:srgbClr val="52B788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8" name="Text 6"/>
          <p:cNvSpPr/>
          <p:nvPr/>
        </p:nvSpPr>
        <p:spPr>
          <a:xfrm>
            <a:off x="365760" y="2834640"/>
            <a:ext cx="19659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Law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2514600" y="2834640"/>
            <a:ext cx="1965960" cy="402336"/>
          </a:xfrm>
          <a:prstGeom prst="roundRect">
            <a:avLst>
              <a:gd name="adj" fmla="val 13636"/>
            </a:avLst>
          </a:prstGeom>
          <a:solidFill>
            <a:srgbClr val="1E4D3A"/>
          </a:solidFill>
          <a:ln w="12700">
            <a:solidFill>
              <a:srgbClr val="52B788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10" name="Text 8"/>
          <p:cNvSpPr/>
          <p:nvPr/>
        </p:nvSpPr>
        <p:spPr>
          <a:xfrm>
            <a:off x="2514600" y="2834640"/>
            <a:ext cx="19659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Criminal Justice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4663440" y="2834640"/>
            <a:ext cx="1965960" cy="402336"/>
          </a:xfrm>
          <a:prstGeom prst="roundRect">
            <a:avLst>
              <a:gd name="adj" fmla="val 13636"/>
            </a:avLst>
          </a:prstGeom>
          <a:solidFill>
            <a:srgbClr val="2D6A4F"/>
          </a:solidFill>
          <a:ln w="12700">
            <a:solidFill>
              <a:srgbClr val="52B788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12" name="Text 10"/>
          <p:cNvSpPr/>
          <p:nvPr/>
        </p:nvSpPr>
        <p:spPr>
          <a:xfrm>
            <a:off x="4663440" y="2834640"/>
            <a:ext cx="19659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Tourism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6812280" y="2834640"/>
            <a:ext cx="1965960" cy="402336"/>
          </a:xfrm>
          <a:prstGeom prst="roundRect">
            <a:avLst>
              <a:gd name="adj" fmla="val 13636"/>
            </a:avLst>
          </a:prstGeom>
          <a:solidFill>
            <a:srgbClr val="1E4D3A"/>
          </a:solidFill>
          <a:ln w="12700">
            <a:solidFill>
              <a:srgbClr val="52B788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14" name="Text 12"/>
          <p:cNvSpPr/>
          <p:nvPr/>
        </p:nvSpPr>
        <p:spPr>
          <a:xfrm>
            <a:off x="6812280" y="2834640"/>
            <a:ext cx="19659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Mobility &amp; Transport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365760" y="3364992"/>
            <a:ext cx="1965960" cy="402336"/>
          </a:xfrm>
          <a:prstGeom prst="roundRect">
            <a:avLst>
              <a:gd name="adj" fmla="val 13636"/>
            </a:avLst>
          </a:prstGeom>
          <a:solidFill>
            <a:srgbClr val="2D6A4F"/>
          </a:solidFill>
          <a:ln w="12700">
            <a:solidFill>
              <a:srgbClr val="52B788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16" name="Text 14"/>
          <p:cNvSpPr/>
          <p:nvPr/>
        </p:nvSpPr>
        <p:spPr>
          <a:xfrm>
            <a:off x="365760" y="3364992"/>
            <a:ext cx="19659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Education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2514600" y="3364992"/>
            <a:ext cx="1965960" cy="402336"/>
          </a:xfrm>
          <a:prstGeom prst="roundRect">
            <a:avLst>
              <a:gd name="adj" fmla="val 13636"/>
            </a:avLst>
          </a:prstGeom>
          <a:solidFill>
            <a:srgbClr val="1E4D3A"/>
          </a:solidFill>
          <a:ln w="12700">
            <a:solidFill>
              <a:srgbClr val="52B788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18" name="Text 16"/>
          <p:cNvSpPr/>
          <p:nvPr/>
        </p:nvSpPr>
        <p:spPr>
          <a:xfrm>
            <a:off x="2514600" y="3364992"/>
            <a:ext cx="19659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Social Media Marketing</a:t>
            </a:r>
            <a:endParaRPr lang="en-US" sz="1500" dirty="0"/>
          </a:p>
        </p:txBody>
      </p:sp>
      <p:sp>
        <p:nvSpPr>
          <p:cNvPr id="19" name="Shape 17"/>
          <p:cNvSpPr/>
          <p:nvPr/>
        </p:nvSpPr>
        <p:spPr>
          <a:xfrm>
            <a:off x="4663440" y="3364992"/>
            <a:ext cx="1965960" cy="402336"/>
          </a:xfrm>
          <a:prstGeom prst="roundRect">
            <a:avLst>
              <a:gd name="adj" fmla="val 13636"/>
            </a:avLst>
          </a:prstGeom>
          <a:solidFill>
            <a:srgbClr val="2D6A4F"/>
          </a:solidFill>
          <a:ln w="12700">
            <a:solidFill>
              <a:srgbClr val="52B788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20" name="Text 18"/>
          <p:cNvSpPr/>
          <p:nvPr/>
        </p:nvSpPr>
        <p:spPr>
          <a:xfrm>
            <a:off x="4663440" y="3364992"/>
            <a:ext cx="19659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Sport</a:t>
            </a:r>
            <a:endParaRPr lang="en-US" sz="1500" dirty="0"/>
          </a:p>
        </p:txBody>
      </p:sp>
      <p:sp>
        <p:nvSpPr>
          <p:cNvPr id="21" name="Shape 19"/>
          <p:cNvSpPr/>
          <p:nvPr/>
        </p:nvSpPr>
        <p:spPr>
          <a:xfrm>
            <a:off x="6812280" y="3364992"/>
            <a:ext cx="1965960" cy="402336"/>
          </a:xfrm>
          <a:prstGeom prst="roundRect">
            <a:avLst>
              <a:gd name="adj" fmla="val 13636"/>
            </a:avLst>
          </a:prstGeom>
          <a:solidFill>
            <a:srgbClr val="1E4D3A"/>
          </a:solidFill>
          <a:ln w="12700">
            <a:solidFill>
              <a:srgbClr val="52B788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22" name="Text 20"/>
          <p:cNvSpPr/>
          <p:nvPr/>
        </p:nvSpPr>
        <p:spPr>
          <a:xfrm>
            <a:off x="6812280" y="3364992"/>
            <a:ext cx="19659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Administrative</a:t>
            </a:r>
            <a:endParaRPr lang="en-US" sz="1500" dirty="0"/>
          </a:p>
        </p:txBody>
      </p:sp>
      <p:sp>
        <p:nvSpPr>
          <p:cNvPr id="23" name="Shape 21"/>
          <p:cNvSpPr/>
          <p:nvPr/>
        </p:nvSpPr>
        <p:spPr>
          <a:xfrm>
            <a:off x="365760" y="4041648"/>
            <a:ext cx="8412480" cy="658368"/>
          </a:xfrm>
          <a:prstGeom prst="rect">
            <a:avLst/>
          </a:prstGeom>
          <a:solidFill>
            <a:srgbClr val="E9B84A">
              <a:alpha val="85000"/>
            </a:srgbClr>
          </a:solidFill>
          <a:ln w="12700">
            <a:solidFill>
              <a:srgbClr val="E9B84A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pic>
        <p:nvPicPr>
          <p:cNvPr id="2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488" y="4133088"/>
            <a:ext cx="420624" cy="420624"/>
          </a:xfrm>
          <a:prstGeom prst="rect">
            <a:avLst/>
          </a:prstGeom>
        </p:spPr>
      </p:pic>
      <p:sp>
        <p:nvSpPr>
          <p:cNvPr id="25" name="Text 22"/>
          <p:cNvSpPr/>
          <p:nvPr/>
        </p:nvSpPr>
        <p:spPr>
          <a:xfrm>
            <a:off x="1005840" y="4069080"/>
            <a:ext cx="758952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A2E2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your ESP field – name one situation where using AI without disclosure could cause real harm.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EFC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B3A2D"/>
          </a:solidFill>
          <a:ln w="12700">
            <a:solidFill>
              <a:srgbClr val="1B3A2D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3" name="Text 1"/>
          <p:cNvSpPr/>
          <p:nvPr/>
        </p:nvSpPr>
        <p:spPr>
          <a:xfrm>
            <a:off x="365760" y="182880"/>
            <a:ext cx="84124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kern="0" spc="2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ARE THE MAJOR PUBLISHERS SAYING?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182880" y="960120"/>
            <a:ext cx="4206240" cy="1828800"/>
          </a:xfrm>
          <a:prstGeom prst="rect">
            <a:avLst/>
          </a:prstGeom>
          <a:solidFill>
            <a:srgbClr val="FFFFFF"/>
          </a:solidFill>
          <a:ln w="25400">
            <a:solidFill>
              <a:srgbClr val="1B3A2D"/>
            </a:solidFill>
            <a:prstDash val="solid"/>
          </a:ln>
          <a:effectLst>
            <a:outerShdw blurRad="1270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RO"/>
          </a:p>
        </p:txBody>
      </p:sp>
      <p:sp>
        <p:nvSpPr>
          <p:cNvPr id="5" name="Shape 3"/>
          <p:cNvSpPr/>
          <p:nvPr/>
        </p:nvSpPr>
        <p:spPr>
          <a:xfrm>
            <a:off x="182880" y="960120"/>
            <a:ext cx="128016" cy="1828800"/>
          </a:xfrm>
          <a:prstGeom prst="rect">
            <a:avLst/>
          </a:prstGeom>
          <a:solidFill>
            <a:srgbClr val="1B3A2D"/>
          </a:solidFill>
          <a:ln w="12700">
            <a:solidFill>
              <a:srgbClr val="1B3A2D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6" name="Shape 4"/>
          <p:cNvSpPr/>
          <p:nvPr/>
        </p:nvSpPr>
        <p:spPr>
          <a:xfrm>
            <a:off x="365760" y="1051560"/>
            <a:ext cx="1737360" cy="256032"/>
          </a:xfrm>
          <a:prstGeom prst="rect">
            <a:avLst/>
          </a:prstGeom>
          <a:solidFill>
            <a:srgbClr val="1B3A2D"/>
          </a:solidFill>
          <a:ln w="12700">
            <a:solidFill>
              <a:srgbClr val="1B3A2D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7" name="Text 5"/>
          <p:cNvSpPr/>
          <p:nvPr/>
        </p:nvSpPr>
        <p:spPr>
          <a:xfrm>
            <a:off x="365760" y="1051560"/>
            <a:ext cx="1737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PERMISSIVE + DISCLOSURE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384048" y="1362456"/>
            <a:ext cx="3840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B3A2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ELSEVIER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384048" y="1837944"/>
            <a:ext cx="3840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5C7A6B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System · Lingua · Language Sciences · Acta Psychologica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384048" y="2121408"/>
            <a:ext cx="3840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2E2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Authors must name the tool, state its purpose and the extent of their oversight. AI use must never substitute human critical thinking.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4645152" y="960120"/>
            <a:ext cx="4206240" cy="1828800"/>
          </a:xfrm>
          <a:prstGeom prst="rect">
            <a:avLst/>
          </a:prstGeom>
          <a:solidFill>
            <a:srgbClr val="FFFFFF"/>
          </a:solidFill>
          <a:ln w="25400">
            <a:solidFill>
              <a:srgbClr val="C0622A"/>
            </a:solidFill>
            <a:prstDash val="solid"/>
          </a:ln>
          <a:effectLst>
            <a:outerShdw blurRad="1270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RO"/>
          </a:p>
        </p:txBody>
      </p:sp>
      <p:sp>
        <p:nvSpPr>
          <p:cNvPr id="12" name="Shape 10"/>
          <p:cNvSpPr/>
          <p:nvPr/>
        </p:nvSpPr>
        <p:spPr>
          <a:xfrm>
            <a:off x="4645152" y="960120"/>
            <a:ext cx="128016" cy="1828800"/>
          </a:xfrm>
          <a:prstGeom prst="rect">
            <a:avLst/>
          </a:prstGeom>
          <a:solidFill>
            <a:srgbClr val="C0622A"/>
          </a:solidFill>
          <a:ln w="12700">
            <a:solidFill>
              <a:srgbClr val="C0622A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13" name="Shape 11"/>
          <p:cNvSpPr/>
          <p:nvPr/>
        </p:nvSpPr>
        <p:spPr>
          <a:xfrm>
            <a:off x="4828032" y="1051560"/>
            <a:ext cx="1737360" cy="256032"/>
          </a:xfrm>
          <a:prstGeom prst="rect">
            <a:avLst/>
          </a:prstGeom>
          <a:solidFill>
            <a:srgbClr val="C0622A"/>
          </a:solidFill>
          <a:ln w="12700">
            <a:solidFill>
              <a:srgbClr val="C0622A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14" name="Text 12"/>
          <p:cNvSpPr/>
          <p:nvPr/>
        </p:nvSpPr>
        <p:spPr>
          <a:xfrm>
            <a:off x="4828032" y="1051560"/>
            <a:ext cx="1737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STRICTEST APPROACH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4846320" y="1362456"/>
            <a:ext cx="3840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062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OXFORD</a:t>
            </a:r>
            <a:endParaRPr lang="en-US" sz="1800" dirty="0"/>
          </a:p>
          <a:p>
            <a:pPr marL="0" indent="0">
              <a:buNone/>
            </a:pPr>
            <a:r>
              <a:rPr lang="en-US" sz="1800" b="1" dirty="0">
                <a:solidFill>
                  <a:srgbClr val="C062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UNIV. PRESS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4846320" y="1837944"/>
            <a:ext cx="3840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5C7A6B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Applied Linguistics · ELT Journal · Language Teaching · IRAL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4846320" y="2121408"/>
            <a:ext cx="3840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2E2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Authors must request and receive OUP written approval before submitting any AI-generated content – text, data analysis, graphs or images.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182880" y="2971800"/>
            <a:ext cx="4206240" cy="1828800"/>
          </a:xfrm>
          <a:prstGeom prst="rect">
            <a:avLst/>
          </a:prstGeom>
          <a:solidFill>
            <a:srgbClr val="FFFFFF"/>
          </a:solidFill>
          <a:ln w="25400">
            <a:solidFill>
              <a:srgbClr val="2D6A4F"/>
            </a:solidFill>
            <a:prstDash val="solid"/>
          </a:ln>
          <a:effectLst>
            <a:outerShdw blurRad="1270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RO"/>
          </a:p>
        </p:txBody>
      </p:sp>
      <p:sp>
        <p:nvSpPr>
          <p:cNvPr id="19" name="Shape 17"/>
          <p:cNvSpPr/>
          <p:nvPr/>
        </p:nvSpPr>
        <p:spPr>
          <a:xfrm>
            <a:off x="182880" y="2971800"/>
            <a:ext cx="128016" cy="1828800"/>
          </a:xfrm>
          <a:prstGeom prst="rect">
            <a:avLst/>
          </a:prstGeom>
          <a:solidFill>
            <a:srgbClr val="2D6A4F"/>
          </a:solidFill>
          <a:ln w="12700">
            <a:solidFill>
              <a:srgbClr val="2D6A4F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20" name="Shape 18"/>
          <p:cNvSpPr/>
          <p:nvPr/>
        </p:nvSpPr>
        <p:spPr>
          <a:xfrm>
            <a:off x="365760" y="3063240"/>
            <a:ext cx="1737360" cy="256032"/>
          </a:xfrm>
          <a:prstGeom prst="rect">
            <a:avLst/>
          </a:prstGeom>
          <a:solidFill>
            <a:srgbClr val="2D6A4F"/>
          </a:solidFill>
          <a:ln w="12700">
            <a:solidFill>
              <a:srgbClr val="2D6A4F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21" name="Text 19"/>
          <p:cNvSpPr/>
          <p:nvPr/>
        </p:nvSpPr>
        <p:spPr>
          <a:xfrm>
            <a:off x="365760" y="3063240"/>
            <a:ext cx="1737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MOST TRANSPARENT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384048" y="3374136"/>
            <a:ext cx="3840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D6A4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CAMBRIDGE</a:t>
            </a:r>
            <a:endParaRPr lang="en-US" sz="1800" dirty="0"/>
          </a:p>
          <a:p>
            <a:pPr marL="0" indent="0">
              <a:buNone/>
            </a:pPr>
            <a:r>
              <a:rPr lang="en-US" sz="1800" b="1" dirty="0">
                <a:solidFill>
                  <a:srgbClr val="2D6A4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UNIV. PRESS</a:t>
            </a:r>
            <a:endParaRPr lang="en-US" sz="1800" dirty="0"/>
          </a:p>
        </p:txBody>
      </p:sp>
      <p:sp>
        <p:nvSpPr>
          <p:cNvPr id="23" name="Text 21"/>
          <p:cNvSpPr/>
          <p:nvPr/>
        </p:nvSpPr>
        <p:spPr>
          <a:xfrm>
            <a:off x="384048" y="3849624"/>
            <a:ext cx="3840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5C7A6B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Language Teaching · Studies in SLA · Applied Psycholinguistics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384048" y="4133088"/>
            <a:ext cx="3840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2E2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cannot be listed as author. Uniquely, Cambridge contacted 20,000 authors asking for explicit consent before licensing their work to train LLMs.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4645152" y="2971800"/>
            <a:ext cx="4206240" cy="1828800"/>
          </a:xfrm>
          <a:prstGeom prst="rect">
            <a:avLst/>
          </a:prstGeom>
          <a:solidFill>
            <a:srgbClr val="FFFFFF"/>
          </a:solidFill>
          <a:ln w="25400">
            <a:solidFill>
              <a:srgbClr val="3D6B58"/>
            </a:solidFill>
            <a:prstDash val="solid"/>
          </a:ln>
          <a:effectLst>
            <a:outerShdw blurRad="1270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RO"/>
          </a:p>
        </p:txBody>
      </p:sp>
      <p:sp>
        <p:nvSpPr>
          <p:cNvPr id="26" name="Shape 24"/>
          <p:cNvSpPr/>
          <p:nvPr/>
        </p:nvSpPr>
        <p:spPr>
          <a:xfrm>
            <a:off x="4645152" y="2971800"/>
            <a:ext cx="128016" cy="1828800"/>
          </a:xfrm>
          <a:prstGeom prst="rect">
            <a:avLst/>
          </a:prstGeom>
          <a:solidFill>
            <a:srgbClr val="3D6B58"/>
          </a:solidFill>
          <a:ln w="12700">
            <a:solidFill>
              <a:srgbClr val="3D6B58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27" name="Shape 25"/>
          <p:cNvSpPr/>
          <p:nvPr/>
        </p:nvSpPr>
        <p:spPr>
          <a:xfrm>
            <a:off x="4828032" y="3063240"/>
            <a:ext cx="1737360" cy="256032"/>
          </a:xfrm>
          <a:prstGeom prst="rect">
            <a:avLst/>
          </a:prstGeom>
          <a:solidFill>
            <a:srgbClr val="3D6B58"/>
          </a:solidFill>
          <a:ln w="12700">
            <a:solidFill>
              <a:srgbClr val="3D6B58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28" name="Text 26"/>
          <p:cNvSpPr/>
          <p:nvPr/>
        </p:nvSpPr>
        <p:spPr>
          <a:xfrm>
            <a:off x="4828032" y="3063240"/>
            <a:ext cx="1737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STRICTEST ON REVIEW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4846320" y="3374136"/>
            <a:ext cx="3840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3D6B5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PETER LANG</a:t>
            </a:r>
            <a:endParaRPr lang="en-US" sz="1800" dirty="0"/>
          </a:p>
        </p:txBody>
      </p:sp>
      <p:sp>
        <p:nvSpPr>
          <p:cNvPr id="30" name="Text 28"/>
          <p:cNvSpPr/>
          <p:nvPr/>
        </p:nvSpPr>
        <p:spPr>
          <a:xfrm>
            <a:off x="4846320" y="3849624"/>
            <a:ext cx="3840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5C7A6B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Applied Linguistics · Translation Studies · Education series</a:t>
            </a:r>
            <a:endParaRPr lang="en-US" sz="1000" dirty="0"/>
          </a:p>
        </p:txBody>
      </p:sp>
      <p:sp>
        <p:nvSpPr>
          <p:cNvPr id="31" name="Text 29"/>
          <p:cNvSpPr/>
          <p:nvPr/>
        </p:nvSpPr>
        <p:spPr>
          <a:xfrm>
            <a:off x="4846320" y="4133088"/>
            <a:ext cx="3840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2E2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is accepted only for language checking. Reviewers are explicitly prohibited from uploading any manuscript into an AI system.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EFC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743200" cy="5143500"/>
          </a:xfrm>
          <a:prstGeom prst="rect">
            <a:avLst/>
          </a:prstGeom>
          <a:solidFill>
            <a:srgbClr val="1B3A2D"/>
          </a:solidFill>
          <a:ln w="12700">
            <a:solidFill>
              <a:srgbClr val="1B3A2D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5840" y="502920"/>
            <a:ext cx="731520" cy="7315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1440" y="1389888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ELSEVIER</a:t>
            </a:r>
            <a:endParaRPr lang="en-US" sz="2800" dirty="0"/>
          </a:p>
        </p:txBody>
      </p:sp>
      <p:sp>
        <p:nvSpPr>
          <p:cNvPr id="5" name="Shape 2"/>
          <p:cNvSpPr/>
          <p:nvPr/>
        </p:nvSpPr>
        <p:spPr>
          <a:xfrm>
            <a:off x="457200" y="1938528"/>
            <a:ext cx="1828800" cy="54864"/>
          </a:xfrm>
          <a:prstGeom prst="rect">
            <a:avLst/>
          </a:prstGeom>
          <a:solidFill>
            <a:srgbClr val="E9B84A"/>
          </a:solidFill>
          <a:ln w="12700">
            <a:solidFill>
              <a:srgbClr val="E9B84A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6" name="Text 3"/>
          <p:cNvSpPr/>
          <p:nvPr/>
        </p:nvSpPr>
        <p:spPr>
          <a:xfrm>
            <a:off x="91440" y="2057400"/>
            <a:ext cx="2560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i="1" dirty="0">
                <a:solidFill>
                  <a:srgbClr val="B8D9C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Policy updated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i="1" dirty="0">
                <a:solidFill>
                  <a:srgbClr val="B8D9C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September 2025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91440" y="2788920"/>
            <a:ext cx="25603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i="1" dirty="0">
                <a:solidFill>
                  <a:srgbClr val="8EC9AD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System · Lingua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i="1" dirty="0">
                <a:solidFill>
                  <a:srgbClr val="8EC9AD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Language Sciences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i="1" dirty="0">
                <a:solidFill>
                  <a:srgbClr val="8EC9AD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Acta Psychologica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i="1" dirty="0">
                <a:solidFill>
                  <a:srgbClr val="8EC9AD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and 2,000+ other journals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2926080" y="256032"/>
            <a:ext cx="5943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B3A2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Key Provisions for Authors</a:t>
            </a:r>
            <a:endParaRPr lang="en-US" sz="2200" dirty="0"/>
          </a:p>
        </p:txBody>
      </p:sp>
      <p:sp>
        <p:nvSpPr>
          <p:cNvPr id="9" name="Shape 6"/>
          <p:cNvSpPr/>
          <p:nvPr/>
        </p:nvSpPr>
        <p:spPr>
          <a:xfrm>
            <a:off x="2926080" y="694944"/>
            <a:ext cx="5943600" cy="36576"/>
          </a:xfrm>
          <a:prstGeom prst="rect">
            <a:avLst/>
          </a:prstGeom>
          <a:solidFill>
            <a:srgbClr val="52B788"/>
          </a:solidFill>
          <a:ln w="12700">
            <a:solidFill>
              <a:srgbClr val="52B788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10" name="Shape 7"/>
          <p:cNvSpPr/>
          <p:nvPr/>
        </p:nvSpPr>
        <p:spPr>
          <a:xfrm>
            <a:off x="2926080" y="841248"/>
            <a:ext cx="5943600" cy="694944"/>
          </a:xfrm>
          <a:prstGeom prst="rect">
            <a:avLst/>
          </a:prstGeom>
          <a:solidFill>
            <a:srgbClr val="EAF5EE"/>
          </a:solidFill>
          <a:ln w="12700">
            <a:solidFill>
              <a:srgbClr val="C8DFD2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11" name="Shape 8"/>
          <p:cNvSpPr/>
          <p:nvPr/>
        </p:nvSpPr>
        <p:spPr>
          <a:xfrm>
            <a:off x="2999232" y="950976"/>
            <a:ext cx="457200" cy="457200"/>
          </a:xfrm>
          <a:prstGeom prst="ellipse">
            <a:avLst/>
          </a:prstGeom>
          <a:solidFill>
            <a:srgbClr val="1B3A2D"/>
          </a:solidFill>
          <a:ln w="12700">
            <a:solidFill>
              <a:srgbClr val="1B3A2D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17520" y="969264"/>
            <a:ext cx="420624" cy="420624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3547872" y="877824"/>
            <a:ext cx="521208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A2E2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tools are permitted to support manuscript writing, but must never substitute human critical thinking, expertise or evaluation.</a:t>
            </a:r>
            <a:endParaRPr lang="en-US" sz="1400" dirty="0"/>
          </a:p>
        </p:txBody>
      </p:sp>
      <p:sp>
        <p:nvSpPr>
          <p:cNvPr id="14" name="Shape 10"/>
          <p:cNvSpPr/>
          <p:nvPr/>
        </p:nvSpPr>
        <p:spPr>
          <a:xfrm>
            <a:off x="2926080" y="1645920"/>
            <a:ext cx="5943600" cy="694944"/>
          </a:xfrm>
          <a:prstGeom prst="rect">
            <a:avLst/>
          </a:prstGeom>
          <a:solidFill>
            <a:srgbClr val="FFFFFF"/>
          </a:solidFill>
          <a:ln w="12700">
            <a:solidFill>
              <a:srgbClr val="C8DFD2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15" name="Shape 11"/>
          <p:cNvSpPr/>
          <p:nvPr/>
        </p:nvSpPr>
        <p:spPr>
          <a:xfrm>
            <a:off x="2999232" y="1755648"/>
            <a:ext cx="457200" cy="457200"/>
          </a:xfrm>
          <a:prstGeom prst="ellipse">
            <a:avLst/>
          </a:prstGeom>
          <a:solidFill>
            <a:srgbClr val="1B3A2D"/>
          </a:solidFill>
          <a:ln w="12700">
            <a:solidFill>
              <a:srgbClr val="1B3A2D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17520" y="1773936"/>
            <a:ext cx="420624" cy="420624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3547872" y="1682496"/>
            <a:ext cx="521208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A2E2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Authors must verify all AI output for accuracy, comprehensiveness and impartiality – including checking every cited reference, since AI-generated references can be fabricated.</a:t>
            </a:r>
            <a:endParaRPr lang="en-US" sz="1400" dirty="0"/>
          </a:p>
        </p:txBody>
      </p:sp>
      <p:sp>
        <p:nvSpPr>
          <p:cNvPr id="18" name="Shape 13"/>
          <p:cNvSpPr/>
          <p:nvPr/>
        </p:nvSpPr>
        <p:spPr>
          <a:xfrm>
            <a:off x="2926080" y="2450592"/>
            <a:ext cx="5943600" cy="694944"/>
          </a:xfrm>
          <a:prstGeom prst="rect">
            <a:avLst/>
          </a:prstGeom>
          <a:solidFill>
            <a:srgbClr val="EAF5EE"/>
          </a:solidFill>
          <a:ln w="12700">
            <a:solidFill>
              <a:srgbClr val="C8DFD2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19" name="Shape 14"/>
          <p:cNvSpPr/>
          <p:nvPr/>
        </p:nvSpPr>
        <p:spPr>
          <a:xfrm>
            <a:off x="2999232" y="2560320"/>
            <a:ext cx="457200" cy="457200"/>
          </a:xfrm>
          <a:prstGeom prst="ellipse">
            <a:avLst/>
          </a:prstGeom>
          <a:solidFill>
            <a:srgbClr val="1B3A2D"/>
          </a:solidFill>
          <a:ln w="12700">
            <a:solidFill>
              <a:srgbClr val="1B3A2D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pic>
        <p:nvPicPr>
          <p:cNvPr id="2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17520" y="2578608"/>
            <a:ext cx="420624" cy="420624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3547872" y="2487168"/>
            <a:ext cx="521208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A2E2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separate AI declaration statement is required at submission: name the tool, state the purpose, and describe the extent of your oversight.</a:t>
            </a:r>
            <a:endParaRPr lang="en-US" sz="1400" dirty="0"/>
          </a:p>
        </p:txBody>
      </p:sp>
      <p:sp>
        <p:nvSpPr>
          <p:cNvPr id="22" name="Shape 16"/>
          <p:cNvSpPr/>
          <p:nvPr/>
        </p:nvSpPr>
        <p:spPr>
          <a:xfrm>
            <a:off x="2926080" y="3255264"/>
            <a:ext cx="5943600" cy="694944"/>
          </a:xfrm>
          <a:prstGeom prst="rect">
            <a:avLst/>
          </a:prstGeom>
          <a:solidFill>
            <a:srgbClr val="FFFFFF"/>
          </a:solidFill>
          <a:ln w="12700">
            <a:solidFill>
              <a:srgbClr val="C8DFD2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23" name="Shape 17"/>
          <p:cNvSpPr/>
          <p:nvPr/>
        </p:nvSpPr>
        <p:spPr>
          <a:xfrm>
            <a:off x="2999232" y="3364992"/>
            <a:ext cx="457200" cy="457200"/>
          </a:xfrm>
          <a:prstGeom prst="ellipse">
            <a:avLst/>
          </a:prstGeom>
          <a:solidFill>
            <a:srgbClr val="1B3A2D"/>
          </a:solidFill>
          <a:ln w="12700">
            <a:solidFill>
              <a:srgbClr val="1B3A2D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pic>
        <p:nvPicPr>
          <p:cNvPr id="24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17520" y="3383280"/>
            <a:ext cx="420624" cy="420624"/>
          </a:xfrm>
          <a:prstGeom prst="rect">
            <a:avLst/>
          </a:prstGeom>
        </p:spPr>
      </p:pic>
      <p:sp>
        <p:nvSpPr>
          <p:cNvPr id="25" name="Text 18"/>
          <p:cNvSpPr/>
          <p:nvPr/>
        </p:nvSpPr>
        <p:spPr>
          <a:xfrm>
            <a:off x="3547872" y="3291840"/>
            <a:ext cx="521208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A2E2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tools may not be listed as authors or co-authors. Authorship implies responsibilities that only humans can carry.</a:t>
            </a:r>
            <a:endParaRPr lang="en-US" sz="1400" dirty="0"/>
          </a:p>
        </p:txBody>
      </p:sp>
      <p:sp>
        <p:nvSpPr>
          <p:cNvPr id="26" name="Shape 19"/>
          <p:cNvSpPr/>
          <p:nvPr/>
        </p:nvSpPr>
        <p:spPr>
          <a:xfrm>
            <a:off x="2926080" y="4059936"/>
            <a:ext cx="5943600" cy="694944"/>
          </a:xfrm>
          <a:prstGeom prst="rect">
            <a:avLst/>
          </a:prstGeom>
          <a:solidFill>
            <a:srgbClr val="EAF5EE"/>
          </a:solidFill>
          <a:ln w="12700">
            <a:solidFill>
              <a:srgbClr val="C8DFD2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27" name="Shape 20"/>
          <p:cNvSpPr/>
          <p:nvPr/>
        </p:nvSpPr>
        <p:spPr>
          <a:xfrm>
            <a:off x="2999232" y="4169664"/>
            <a:ext cx="457200" cy="457200"/>
          </a:xfrm>
          <a:prstGeom prst="ellipse">
            <a:avLst/>
          </a:prstGeom>
          <a:solidFill>
            <a:srgbClr val="1B3A2D"/>
          </a:solidFill>
          <a:ln w="12700">
            <a:solidFill>
              <a:srgbClr val="1B3A2D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pic>
        <p:nvPicPr>
          <p:cNvPr id="28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17520" y="4187952"/>
            <a:ext cx="420624" cy="420624"/>
          </a:xfrm>
          <a:prstGeom prst="rect">
            <a:avLst/>
          </a:prstGeom>
        </p:spPr>
      </p:pic>
      <p:sp>
        <p:nvSpPr>
          <p:cNvPr id="29" name="Text 21"/>
          <p:cNvSpPr/>
          <p:nvPr/>
        </p:nvSpPr>
        <p:spPr>
          <a:xfrm>
            <a:off x="3547872" y="4096512"/>
            <a:ext cx="521208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A2E2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AI-generated or AI-altered images are prohibited in submitted manuscripts, including graphical abstracts. The sole exception is when AI is the actual subject of the research.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EFC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C0622A"/>
          </a:solidFill>
          <a:ln w="12700">
            <a:solidFill>
              <a:srgbClr val="C0622A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201168"/>
            <a:ext cx="548640" cy="54864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60120" y="228600"/>
            <a:ext cx="50292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OXFORD UNIVERSITY PRESS</a:t>
            </a:r>
            <a:endParaRPr lang="en-US" sz="2800" dirty="0"/>
          </a:p>
        </p:txBody>
      </p:sp>
      <p:sp>
        <p:nvSpPr>
          <p:cNvPr id="5" name="Shape 2"/>
          <p:cNvSpPr/>
          <p:nvPr/>
        </p:nvSpPr>
        <p:spPr>
          <a:xfrm>
            <a:off x="6217920" y="164592"/>
            <a:ext cx="2651760" cy="621792"/>
          </a:xfrm>
          <a:prstGeom prst="rect">
            <a:avLst/>
          </a:prstGeom>
          <a:solidFill>
            <a:srgbClr val="FFFFFF">
              <a:alpha val="20000"/>
            </a:srgbClr>
          </a:solidFill>
          <a:ln w="12700">
            <a:solidFill>
              <a:srgbClr val="FFFFFF">
                <a:alpha val="20000"/>
              </a:srgbClr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6" name="Text 3"/>
          <p:cNvSpPr/>
          <p:nvPr/>
        </p:nvSpPr>
        <p:spPr>
          <a:xfrm>
            <a:off x="6263640" y="201168"/>
            <a:ext cx="2560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STRICTEST APPROACH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365760" y="1033272"/>
            <a:ext cx="8412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5C7A6B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Applied Linguistics  ·  ELT Journal  ·  Language Teaching  ·  IRAL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365760" y="1389888"/>
            <a:ext cx="8412480" cy="1170432"/>
          </a:xfrm>
          <a:prstGeom prst="rect">
            <a:avLst/>
          </a:prstGeom>
          <a:solidFill>
            <a:srgbClr val="FAF0EA"/>
          </a:solidFill>
          <a:ln w="25400">
            <a:solidFill>
              <a:srgbClr val="C0622A"/>
            </a:solidFill>
            <a:prstDash val="solid"/>
          </a:ln>
          <a:effectLst>
            <a:outerShdw blurRad="1270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RO"/>
          </a:p>
        </p:txBody>
      </p:sp>
      <p:sp>
        <p:nvSpPr>
          <p:cNvPr id="9" name="Shape 6"/>
          <p:cNvSpPr/>
          <p:nvPr/>
        </p:nvSpPr>
        <p:spPr>
          <a:xfrm>
            <a:off x="365760" y="1389888"/>
            <a:ext cx="128016" cy="1170432"/>
          </a:xfrm>
          <a:prstGeom prst="rect">
            <a:avLst/>
          </a:prstGeom>
          <a:solidFill>
            <a:srgbClr val="C0622A"/>
          </a:solidFill>
          <a:ln w="12700">
            <a:solidFill>
              <a:srgbClr val="C0622A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10" name="Text 7"/>
          <p:cNvSpPr/>
          <p:nvPr/>
        </p:nvSpPr>
        <p:spPr>
          <a:xfrm>
            <a:off x="621792" y="1463040"/>
            <a:ext cx="804672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1A2E2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“Authors must request and receive written permission from OUP before submitting any content that has been generated or significantly influenced by AI – including text, data analysis, graphs, charts or images. Without prior written approval, such content is simply not permitted.”</a:t>
            </a:r>
            <a:endParaRPr lang="en-US" sz="1600" dirty="0"/>
          </a:p>
        </p:txBody>
      </p:sp>
      <p:sp>
        <p:nvSpPr>
          <p:cNvPr id="11" name="Shape 8"/>
          <p:cNvSpPr/>
          <p:nvPr/>
        </p:nvSpPr>
        <p:spPr>
          <a:xfrm>
            <a:off x="274320" y="2743200"/>
            <a:ext cx="2788920" cy="2148840"/>
          </a:xfrm>
          <a:prstGeom prst="rect">
            <a:avLst/>
          </a:prstGeom>
          <a:solidFill>
            <a:srgbClr val="FFFFFF"/>
          </a:solidFill>
          <a:ln w="12700">
            <a:solidFill>
              <a:srgbClr val="D0E8D5"/>
            </a:solidFill>
            <a:prstDash val="solid"/>
          </a:ln>
          <a:effectLst>
            <a:outerShdw blurRad="1270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RO"/>
          </a:p>
        </p:txBody>
      </p:sp>
      <p:sp>
        <p:nvSpPr>
          <p:cNvPr id="12" name="Shape 9"/>
          <p:cNvSpPr/>
          <p:nvPr/>
        </p:nvSpPr>
        <p:spPr>
          <a:xfrm>
            <a:off x="274320" y="2743200"/>
            <a:ext cx="2788920" cy="109728"/>
          </a:xfrm>
          <a:prstGeom prst="rect">
            <a:avLst/>
          </a:prstGeom>
          <a:solidFill>
            <a:srgbClr val="1B3A2D"/>
          </a:solidFill>
          <a:ln w="12700">
            <a:solidFill>
              <a:srgbClr val="1B3A2D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9888" y="2944368"/>
            <a:ext cx="548640" cy="548640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384048" y="3547872"/>
            <a:ext cx="25603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B3A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Prior Approval Required</a:t>
            </a:r>
            <a:endParaRPr lang="en-US" sz="1400" dirty="0"/>
          </a:p>
        </p:txBody>
      </p:sp>
      <p:sp>
        <p:nvSpPr>
          <p:cNvPr id="15" name="Text 11"/>
          <p:cNvSpPr/>
          <p:nvPr/>
        </p:nvSpPr>
        <p:spPr>
          <a:xfrm>
            <a:off x="384048" y="3931920"/>
            <a:ext cx="25603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dirty="0">
                <a:solidFill>
                  <a:srgbClr val="1A2E25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Unlike other publishers, OUP requires authors to seek written approval before submission, not just disclose at submission.</a:t>
            </a:r>
            <a:endParaRPr lang="en-US" sz="1250" dirty="0"/>
          </a:p>
        </p:txBody>
      </p:sp>
      <p:sp>
        <p:nvSpPr>
          <p:cNvPr id="16" name="Shape 12"/>
          <p:cNvSpPr/>
          <p:nvPr/>
        </p:nvSpPr>
        <p:spPr>
          <a:xfrm>
            <a:off x="3218688" y="2743200"/>
            <a:ext cx="2788920" cy="2148840"/>
          </a:xfrm>
          <a:prstGeom prst="rect">
            <a:avLst/>
          </a:prstGeom>
          <a:solidFill>
            <a:srgbClr val="FFFFFF"/>
          </a:solidFill>
          <a:ln w="12700">
            <a:solidFill>
              <a:srgbClr val="D0E8D5"/>
            </a:solidFill>
            <a:prstDash val="solid"/>
          </a:ln>
          <a:effectLst>
            <a:outerShdw blurRad="1270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RO"/>
          </a:p>
        </p:txBody>
      </p:sp>
      <p:sp>
        <p:nvSpPr>
          <p:cNvPr id="17" name="Shape 13"/>
          <p:cNvSpPr/>
          <p:nvPr/>
        </p:nvSpPr>
        <p:spPr>
          <a:xfrm>
            <a:off x="3218688" y="2743200"/>
            <a:ext cx="2788920" cy="109728"/>
          </a:xfrm>
          <a:prstGeom prst="rect">
            <a:avLst/>
          </a:prstGeom>
          <a:solidFill>
            <a:srgbClr val="1B3A2D"/>
          </a:solidFill>
          <a:ln w="12700">
            <a:solidFill>
              <a:srgbClr val="1B3A2D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pic>
        <p:nvPicPr>
          <p:cNvPr id="1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4256" y="2944368"/>
            <a:ext cx="548640" cy="548640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3328416" y="3547872"/>
            <a:ext cx="25603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B3A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IP Rights Stay Human</a:t>
            </a:r>
            <a:endParaRPr lang="en-US" sz="1400" dirty="0"/>
          </a:p>
        </p:txBody>
      </p:sp>
      <p:sp>
        <p:nvSpPr>
          <p:cNvPr id="20" name="Text 15"/>
          <p:cNvSpPr/>
          <p:nvPr/>
        </p:nvSpPr>
        <p:spPr>
          <a:xfrm>
            <a:off x="3328416" y="3931920"/>
            <a:ext cx="25603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dirty="0">
                <a:solidFill>
                  <a:srgbClr val="1A2E25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Intellectual property rights must remain with the author and the publisher – not with the AI tool or its service provider.</a:t>
            </a:r>
            <a:endParaRPr lang="en-US" sz="1250" dirty="0"/>
          </a:p>
        </p:txBody>
      </p:sp>
      <p:sp>
        <p:nvSpPr>
          <p:cNvPr id="21" name="Shape 16"/>
          <p:cNvSpPr/>
          <p:nvPr/>
        </p:nvSpPr>
        <p:spPr>
          <a:xfrm>
            <a:off x="6163056" y="2743200"/>
            <a:ext cx="2788920" cy="2148840"/>
          </a:xfrm>
          <a:prstGeom prst="rect">
            <a:avLst/>
          </a:prstGeom>
          <a:solidFill>
            <a:srgbClr val="FFF5E6"/>
          </a:solidFill>
          <a:ln w="25400">
            <a:solidFill>
              <a:srgbClr val="E9B84A"/>
            </a:solidFill>
            <a:prstDash val="solid"/>
          </a:ln>
          <a:effectLst>
            <a:outerShdw blurRad="1270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RO"/>
          </a:p>
        </p:txBody>
      </p:sp>
      <p:sp>
        <p:nvSpPr>
          <p:cNvPr id="22" name="Shape 17"/>
          <p:cNvSpPr/>
          <p:nvPr/>
        </p:nvSpPr>
        <p:spPr>
          <a:xfrm>
            <a:off x="6163056" y="2743200"/>
            <a:ext cx="2788920" cy="109728"/>
          </a:xfrm>
          <a:prstGeom prst="rect">
            <a:avLst/>
          </a:prstGeom>
          <a:solidFill>
            <a:srgbClr val="E9B84A"/>
          </a:solidFill>
          <a:ln w="12700">
            <a:solidFill>
              <a:srgbClr val="E9B84A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pic>
        <p:nvPicPr>
          <p:cNvPr id="2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78624" y="2944368"/>
            <a:ext cx="548640" cy="548640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6272784" y="3547872"/>
            <a:ext cx="25603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C062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Audience question →</a:t>
            </a:r>
            <a:endParaRPr lang="en-US" sz="1400" dirty="0"/>
          </a:p>
        </p:txBody>
      </p:sp>
      <p:sp>
        <p:nvSpPr>
          <p:cNvPr id="25" name="Text 19"/>
          <p:cNvSpPr/>
          <p:nvPr/>
        </p:nvSpPr>
        <p:spPr>
          <a:xfrm>
            <a:off x="6272784" y="3931920"/>
            <a:ext cx="25603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dirty="0">
                <a:solidFill>
                  <a:srgbClr val="1A2E25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If you wrote an ESP lesson plan with significant AI assistance, would OUP’s rule stop you submitting an article about it?</a:t>
            </a:r>
            <a:endParaRPr lang="en-US" sz="12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B3A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rgbClr val="FEFCF7"/>
          </a:solidFill>
          <a:ln w="12700">
            <a:solidFill>
              <a:srgbClr val="FEFCF7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" y="365760"/>
            <a:ext cx="640080" cy="64008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320040" y="1115568"/>
            <a:ext cx="4023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CAMBRIDGE</a:t>
            </a:r>
            <a:endParaRPr lang="en-US" sz="3400" dirty="0"/>
          </a:p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UNIV. PRESS</a:t>
            </a:r>
            <a:endParaRPr lang="en-US" sz="3400" dirty="0"/>
          </a:p>
        </p:txBody>
      </p:sp>
      <p:sp>
        <p:nvSpPr>
          <p:cNvPr id="5" name="Shape 2"/>
          <p:cNvSpPr/>
          <p:nvPr/>
        </p:nvSpPr>
        <p:spPr>
          <a:xfrm>
            <a:off x="320040" y="2103120"/>
            <a:ext cx="3474720" cy="54864"/>
          </a:xfrm>
          <a:prstGeom prst="rect">
            <a:avLst/>
          </a:prstGeom>
          <a:solidFill>
            <a:srgbClr val="E9B84A"/>
          </a:solidFill>
          <a:ln w="12700">
            <a:solidFill>
              <a:srgbClr val="E9B84A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6" name="Text 3"/>
          <p:cNvSpPr/>
          <p:nvPr/>
        </p:nvSpPr>
        <p:spPr>
          <a:xfrm>
            <a:off x="320040" y="2240280"/>
            <a:ext cx="4023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E9B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MOST TRANSPARENT</a:t>
            </a:r>
            <a:endParaRPr lang="en-US" sz="1800" dirty="0"/>
          </a:p>
          <a:p>
            <a:pPr marL="0" indent="0">
              <a:buNone/>
            </a:pPr>
            <a:r>
              <a:rPr lang="en-US" sz="1800" b="1" dirty="0">
                <a:solidFill>
                  <a:srgbClr val="E9B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THE FOUR</a:t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320040" y="2834640"/>
            <a:ext cx="40233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8EC9AD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Language Teaching</a:t>
            </a:r>
            <a:endParaRPr lang="en-US" sz="1300" dirty="0"/>
          </a:p>
          <a:p>
            <a:pPr marL="0" indent="0">
              <a:buNone/>
            </a:pPr>
            <a:r>
              <a:rPr lang="en-US" sz="1300" i="1" dirty="0">
                <a:solidFill>
                  <a:srgbClr val="8EC9AD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Studies in Second Language Acquisition</a:t>
            </a:r>
            <a:endParaRPr lang="en-US" sz="1300" dirty="0"/>
          </a:p>
          <a:p>
            <a:pPr marL="0" indent="0">
              <a:buNone/>
            </a:pPr>
            <a:r>
              <a:rPr lang="en-US" sz="1300" i="1" dirty="0">
                <a:solidFill>
                  <a:srgbClr val="8EC9AD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Applied Psycholinguistics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4754880" y="274320"/>
            <a:ext cx="4114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B3A2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Two-Layer Approach</a:t>
            </a:r>
            <a:endParaRPr lang="en-US" sz="2200" dirty="0"/>
          </a:p>
        </p:txBody>
      </p:sp>
      <p:sp>
        <p:nvSpPr>
          <p:cNvPr id="9" name="Shape 6"/>
          <p:cNvSpPr/>
          <p:nvPr/>
        </p:nvSpPr>
        <p:spPr>
          <a:xfrm>
            <a:off x="4754880" y="713232"/>
            <a:ext cx="4114800" cy="45720"/>
          </a:xfrm>
          <a:prstGeom prst="rect">
            <a:avLst/>
          </a:prstGeom>
          <a:solidFill>
            <a:srgbClr val="52B788"/>
          </a:solidFill>
          <a:ln w="12700">
            <a:solidFill>
              <a:srgbClr val="52B788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10" name="Shape 7"/>
          <p:cNvSpPr/>
          <p:nvPr/>
        </p:nvSpPr>
        <p:spPr>
          <a:xfrm>
            <a:off x="4754880" y="868680"/>
            <a:ext cx="4206240" cy="1417320"/>
          </a:xfrm>
          <a:prstGeom prst="rect">
            <a:avLst/>
          </a:prstGeom>
          <a:solidFill>
            <a:srgbClr val="EAF5EE"/>
          </a:solidFill>
          <a:ln w="12700">
            <a:solidFill>
              <a:srgbClr val="C8DFD2"/>
            </a:solidFill>
            <a:prstDash val="solid"/>
          </a:ln>
          <a:effectLst>
            <a:outerShdw blurRad="1270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RO"/>
          </a:p>
        </p:txBody>
      </p:sp>
      <p:sp>
        <p:nvSpPr>
          <p:cNvPr id="11" name="Shape 8"/>
          <p:cNvSpPr/>
          <p:nvPr/>
        </p:nvSpPr>
        <p:spPr>
          <a:xfrm>
            <a:off x="4754880" y="868680"/>
            <a:ext cx="128016" cy="1417320"/>
          </a:xfrm>
          <a:prstGeom prst="rect">
            <a:avLst/>
          </a:prstGeom>
          <a:solidFill>
            <a:srgbClr val="2D6A4F"/>
          </a:solidFill>
          <a:ln w="12700">
            <a:solidFill>
              <a:srgbClr val="2D6A4F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12" name="Text 9"/>
          <p:cNvSpPr/>
          <p:nvPr/>
        </p:nvSpPr>
        <p:spPr>
          <a:xfrm>
            <a:off x="4956048" y="914400"/>
            <a:ext cx="3886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D6A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LAYER 1 – Authorship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4956048" y="1225296"/>
            <a:ext cx="3886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A2E2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and LLM tools do not meet Cambridge’s requirements for authorship, given the need for accountability. They may not be listed as an author on any scholarly work published by Cambridge.</a:t>
            </a:r>
            <a:endParaRPr lang="en-US" sz="1400" dirty="0"/>
          </a:p>
        </p:txBody>
      </p:sp>
      <p:sp>
        <p:nvSpPr>
          <p:cNvPr id="14" name="Shape 11"/>
          <p:cNvSpPr/>
          <p:nvPr/>
        </p:nvSpPr>
        <p:spPr>
          <a:xfrm>
            <a:off x="4754880" y="2432304"/>
            <a:ext cx="4206240" cy="1828800"/>
          </a:xfrm>
          <a:prstGeom prst="rect">
            <a:avLst/>
          </a:prstGeom>
          <a:solidFill>
            <a:srgbClr val="FFF8EC"/>
          </a:solidFill>
          <a:ln w="25400">
            <a:solidFill>
              <a:srgbClr val="E9B84A"/>
            </a:solidFill>
            <a:prstDash val="solid"/>
          </a:ln>
          <a:effectLst>
            <a:outerShdw blurRad="1270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RO"/>
          </a:p>
        </p:txBody>
      </p:sp>
      <p:sp>
        <p:nvSpPr>
          <p:cNvPr id="15" name="Shape 12"/>
          <p:cNvSpPr/>
          <p:nvPr/>
        </p:nvSpPr>
        <p:spPr>
          <a:xfrm>
            <a:off x="4754880" y="2432304"/>
            <a:ext cx="128016" cy="1828800"/>
          </a:xfrm>
          <a:prstGeom prst="rect">
            <a:avLst/>
          </a:prstGeom>
          <a:solidFill>
            <a:srgbClr val="E9B84A"/>
          </a:solidFill>
          <a:ln w="12700">
            <a:solidFill>
              <a:srgbClr val="E9B84A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16" name="Text 13"/>
          <p:cNvSpPr/>
          <p:nvPr/>
        </p:nvSpPr>
        <p:spPr>
          <a:xfrm>
            <a:off x="4956048" y="2487168"/>
            <a:ext cx="3886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062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LAYER 2 – Training Data Consent</a:t>
            </a:r>
            <a:endParaRPr lang="en-US" sz="1400" dirty="0"/>
          </a:p>
        </p:txBody>
      </p:sp>
      <p:sp>
        <p:nvSpPr>
          <p:cNvPr id="17" name="Text 14"/>
          <p:cNvSpPr/>
          <p:nvPr/>
        </p:nvSpPr>
        <p:spPr>
          <a:xfrm>
            <a:off x="4956048" y="2816352"/>
            <a:ext cx="38862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A2E2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October 2024, Cambridge contacted 20,000 authors – asking for their explicit permission before licensing their published work to train large language models.</a:t>
            </a:r>
            <a:endParaRPr lang="en-US" sz="1400" dirty="0"/>
          </a:p>
        </p:txBody>
      </p:sp>
      <p:sp>
        <p:nvSpPr>
          <p:cNvPr id="18" name="Shape 15"/>
          <p:cNvSpPr/>
          <p:nvPr/>
        </p:nvSpPr>
        <p:spPr>
          <a:xfrm>
            <a:off x="4956048" y="3584448"/>
            <a:ext cx="3703320" cy="512064"/>
          </a:xfrm>
          <a:prstGeom prst="rect">
            <a:avLst/>
          </a:prstGeom>
          <a:solidFill>
            <a:srgbClr val="E9B84A">
              <a:alpha val="80000"/>
            </a:srgbClr>
          </a:solidFill>
          <a:ln w="12700">
            <a:solidFill>
              <a:srgbClr val="E9B84A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19" name="Text 16"/>
          <p:cNvSpPr/>
          <p:nvPr/>
        </p:nvSpPr>
        <p:spPr>
          <a:xfrm>
            <a:off x="5010912" y="3602736"/>
            <a:ext cx="358444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i="1" dirty="0">
                <a:solidFill>
                  <a:srgbClr val="1A2E2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Cambridge is the only major publisher to ask: may we use your past work to train the very tools you now must declare?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EFC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4160520"/>
            <a:ext cx="9144000" cy="982980"/>
          </a:xfrm>
          <a:prstGeom prst="rect">
            <a:avLst/>
          </a:prstGeom>
          <a:solidFill>
            <a:srgbClr val="1B3A2D"/>
          </a:solidFill>
          <a:ln w="12700">
            <a:solidFill>
              <a:srgbClr val="1B3A2D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3" name="Text 1"/>
          <p:cNvSpPr/>
          <p:nvPr/>
        </p:nvSpPr>
        <p:spPr>
          <a:xfrm>
            <a:off x="365760" y="228600"/>
            <a:ext cx="5029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1B3A2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PETER LANG</a:t>
            </a:r>
            <a:endParaRPr lang="en-US" sz="3800" dirty="0"/>
          </a:p>
        </p:txBody>
      </p:sp>
      <p:sp>
        <p:nvSpPr>
          <p:cNvPr id="4" name="Text 2"/>
          <p:cNvSpPr/>
          <p:nvPr/>
        </p:nvSpPr>
        <p:spPr>
          <a:xfrm>
            <a:off x="365760" y="868680"/>
            <a:ext cx="8412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5C7A6B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Applied Linguistics · Translation Studies · Education · Linguistics series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365760" y="1207008"/>
            <a:ext cx="8412480" cy="45720"/>
          </a:xfrm>
          <a:prstGeom prst="rect">
            <a:avLst/>
          </a:prstGeom>
          <a:solidFill>
            <a:srgbClr val="52B788"/>
          </a:solidFill>
          <a:ln w="12700">
            <a:solidFill>
              <a:srgbClr val="52B788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6" name="Shape 4"/>
          <p:cNvSpPr/>
          <p:nvPr/>
        </p:nvSpPr>
        <p:spPr>
          <a:xfrm>
            <a:off x="274320" y="1353312"/>
            <a:ext cx="4114800" cy="2606040"/>
          </a:xfrm>
          <a:prstGeom prst="rect">
            <a:avLst/>
          </a:prstGeom>
          <a:solidFill>
            <a:srgbClr val="EAF5EE"/>
          </a:solidFill>
          <a:ln w="12700">
            <a:solidFill>
              <a:srgbClr val="C8DFD2"/>
            </a:solidFill>
            <a:prstDash val="solid"/>
          </a:ln>
          <a:effectLst>
            <a:outerShdw blurRad="1270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RO"/>
          </a:p>
        </p:txBody>
      </p:sp>
      <p:sp>
        <p:nvSpPr>
          <p:cNvPr id="7" name="Shape 5"/>
          <p:cNvSpPr/>
          <p:nvPr/>
        </p:nvSpPr>
        <p:spPr>
          <a:xfrm>
            <a:off x="274320" y="1353312"/>
            <a:ext cx="4114800" cy="347472"/>
          </a:xfrm>
          <a:prstGeom prst="rect">
            <a:avLst/>
          </a:prstGeom>
          <a:solidFill>
            <a:srgbClr val="2D6A4F"/>
          </a:solidFill>
          <a:ln w="12700">
            <a:solidFill>
              <a:srgbClr val="2D6A4F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8" name="Text 6"/>
          <p:cNvSpPr/>
          <p:nvPr/>
        </p:nvSpPr>
        <p:spPr>
          <a:xfrm>
            <a:off x="347472" y="1371600"/>
            <a:ext cx="3931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PERMITTED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11480" y="1792224"/>
            <a:ext cx="38404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A2E2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Language checking and grammar correction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411480" y="2286000"/>
            <a:ext cx="38404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A2E2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Administrative tasks unrelated to manuscript content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11480" y="2779776"/>
            <a:ext cx="38404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A2E2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Discussing AI capabilities when AI is itself the research topic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11480" y="3273552"/>
            <a:ext cx="38404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A2E2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Any permitted use – with accurate disclosure at submission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4754880" y="1353312"/>
            <a:ext cx="4114800" cy="2606040"/>
          </a:xfrm>
          <a:prstGeom prst="rect">
            <a:avLst/>
          </a:prstGeom>
          <a:solidFill>
            <a:srgbClr val="FDF0EA"/>
          </a:solidFill>
          <a:ln w="12700">
            <a:solidFill>
              <a:srgbClr val="C0622A"/>
            </a:solidFill>
            <a:prstDash val="solid"/>
          </a:ln>
          <a:effectLst>
            <a:outerShdw blurRad="1270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RO"/>
          </a:p>
        </p:txBody>
      </p:sp>
      <p:sp>
        <p:nvSpPr>
          <p:cNvPr id="14" name="Shape 12"/>
          <p:cNvSpPr/>
          <p:nvPr/>
        </p:nvSpPr>
        <p:spPr>
          <a:xfrm>
            <a:off x="4754880" y="1353312"/>
            <a:ext cx="4114800" cy="347472"/>
          </a:xfrm>
          <a:prstGeom prst="rect">
            <a:avLst/>
          </a:prstGeom>
          <a:solidFill>
            <a:srgbClr val="C0622A"/>
          </a:solidFill>
          <a:ln w="12700">
            <a:solidFill>
              <a:srgbClr val="C0622A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15" name="Text 13"/>
          <p:cNvSpPr/>
          <p:nvPr/>
        </p:nvSpPr>
        <p:spPr>
          <a:xfrm>
            <a:off x="4828032" y="1371600"/>
            <a:ext cx="3931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  PROHIBITED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892040" y="1792224"/>
            <a:ext cx="38404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A2E2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✕  Submitting AI-generated manuscripts or chapters without approval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92040" y="2286000"/>
            <a:ext cx="38404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A2E2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✕  Uploading any peer-review document into an AI system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892040" y="2779776"/>
            <a:ext cx="38404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A2E2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✕  Using AI to write, edit or summarise a peer-review report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892040" y="3273552"/>
            <a:ext cx="38404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A2E2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✕  Uploading protected material into any AI tool without permission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365760" y="4224528"/>
            <a:ext cx="84124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i="1" dirty="0">
                <a:solidFill>
                  <a:srgbClr val="FEFC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Peter Lang’s peer-review rule is the most commonly broken of all publisher policies – and the most commonly unknown.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B3A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3200400"/>
            <a:ext cx="2286000" cy="1943100"/>
          </a:xfrm>
          <a:prstGeom prst="rect">
            <a:avLst/>
          </a:prstGeom>
          <a:solidFill>
            <a:srgbClr val="122B20">
              <a:alpha val="65000"/>
            </a:srgbClr>
          </a:solidFill>
          <a:ln w="12700">
            <a:solidFill>
              <a:srgbClr val="122B20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3" name="Text 1"/>
          <p:cNvSpPr/>
          <p:nvPr/>
        </p:nvSpPr>
        <p:spPr>
          <a:xfrm>
            <a:off x="411480" y="201168"/>
            <a:ext cx="8321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THREE PRINCIPLES SHARED BY ALL FOUR PUBLISHERS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11480" y="804672"/>
            <a:ext cx="5943600" cy="45720"/>
          </a:xfrm>
          <a:prstGeom prst="rect">
            <a:avLst/>
          </a:prstGeom>
          <a:solidFill>
            <a:srgbClr val="E9B84A"/>
          </a:solidFill>
          <a:ln w="12700">
            <a:solidFill>
              <a:srgbClr val="E9B84A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5" name="Shape 3"/>
          <p:cNvSpPr/>
          <p:nvPr/>
        </p:nvSpPr>
        <p:spPr>
          <a:xfrm>
            <a:off x="365760" y="950976"/>
            <a:ext cx="8412480" cy="1115568"/>
          </a:xfrm>
          <a:prstGeom prst="rect">
            <a:avLst/>
          </a:prstGeom>
          <a:solidFill>
            <a:srgbClr val="FFFFFF">
              <a:alpha val="13000"/>
            </a:srgbClr>
          </a:solidFill>
          <a:ln w="12700">
            <a:solidFill>
              <a:srgbClr val="52B788">
                <a:alpha val="50000"/>
              </a:srgbClr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6" name="Shape 4"/>
          <p:cNvSpPr/>
          <p:nvPr/>
        </p:nvSpPr>
        <p:spPr>
          <a:xfrm>
            <a:off x="457200" y="1179576"/>
            <a:ext cx="658368" cy="658368"/>
          </a:xfrm>
          <a:prstGeom prst="ellipse">
            <a:avLst/>
          </a:prstGeom>
          <a:solidFill>
            <a:srgbClr val="2D6A4F"/>
          </a:solidFill>
          <a:ln w="12700">
            <a:solidFill>
              <a:srgbClr val="2D6A4F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7" name="Text 5"/>
          <p:cNvSpPr/>
          <p:nvPr/>
        </p:nvSpPr>
        <p:spPr>
          <a:xfrm>
            <a:off x="457200" y="1170432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1261872" y="1042416"/>
            <a:ext cx="72694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Human Accountability Cannot Be Delegated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1261872" y="1408176"/>
            <a:ext cx="7269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D0EDE0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Every policy places sole responsibility for accuracy, originality and integrity on the human author. If AI fabricated a reference and you did not check – you are responsible for the fabrication.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65760" y="2212848"/>
            <a:ext cx="8412480" cy="1115568"/>
          </a:xfrm>
          <a:prstGeom prst="rect">
            <a:avLst/>
          </a:prstGeom>
          <a:solidFill>
            <a:srgbClr val="FFFFFF">
              <a:alpha val="13000"/>
            </a:srgbClr>
          </a:solidFill>
          <a:ln w="12700">
            <a:solidFill>
              <a:srgbClr val="52B788">
                <a:alpha val="50000"/>
              </a:srgbClr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11" name="Shape 9"/>
          <p:cNvSpPr/>
          <p:nvPr/>
        </p:nvSpPr>
        <p:spPr>
          <a:xfrm>
            <a:off x="457200" y="2441448"/>
            <a:ext cx="658368" cy="658368"/>
          </a:xfrm>
          <a:prstGeom prst="ellipse">
            <a:avLst/>
          </a:prstGeom>
          <a:solidFill>
            <a:srgbClr val="2D7A5C"/>
          </a:solidFill>
          <a:ln w="12700">
            <a:solidFill>
              <a:srgbClr val="2D7A5C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12" name="Text 10"/>
          <p:cNvSpPr/>
          <p:nvPr/>
        </p:nvSpPr>
        <p:spPr>
          <a:xfrm>
            <a:off x="457200" y="2432304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II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1261872" y="2304288"/>
            <a:ext cx="72694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Disclosure Is Not Optional – but What It Must Cover Varies</a:t>
            </a:r>
            <a:endParaRPr lang="en-US" sz="1700" dirty="0"/>
          </a:p>
        </p:txBody>
      </p:sp>
      <p:sp>
        <p:nvSpPr>
          <p:cNvPr id="14" name="Text 12"/>
          <p:cNvSpPr/>
          <p:nvPr/>
        </p:nvSpPr>
        <p:spPr>
          <a:xfrm>
            <a:off x="1261872" y="2670048"/>
            <a:ext cx="7269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D0EDE0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Elsevier: named statement + purpose + oversight. OUP: prior written approval. Cambridge: consent for training-data licensing. Peter Lang: may require replacement of AI text.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365760" y="3474720"/>
            <a:ext cx="8412480" cy="1115568"/>
          </a:xfrm>
          <a:prstGeom prst="rect">
            <a:avLst/>
          </a:prstGeom>
          <a:solidFill>
            <a:srgbClr val="FFFFFF">
              <a:alpha val="13000"/>
            </a:srgbClr>
          </a:solidFill>
          <a:ln w="12700">
            <a:solidFill>
              <a:srgbClr val="52B788">
                <a:alpha val="50000"/>
              </a:srgbClr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16" name="Shape 14"/>
          <p:cNvSpPr/>
          <p:nvPr/>
        </p:nvSpPr>
        <p:spPr>
          <a:xfrm>
            <a:off x="457200" y="3703320"/>
            <a:ext cx="658368" cy="658368"/>
          </a:xfrm>
          <a:prstGeom prst="ellipse">
            <a:avLst/>
          </a:prstGeom>
          <a:solidFill>
            <a:srgbClr val="C0622A"/>
          </a:solidFill>
          <a:ln w="12700">
            <a:solidFill>
              <a:srgbClr val="C0622A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17" name="Text 15"/>
          <p:cNvSpPr/>
          <p:nvPr/>
        </p:nvSpPr>
        <p:spPr>
          <a:xfrm>
            <a:off x="457200" y="3694176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III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1261872" y="3566160"/>
            <a:ext cx="72694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Confidentiality in Peer Review Is Absolute</a:t>
            </a:r>
            <a:endParaRPr lang="en-US" sz="1700" dirty="0"/>
          </a:p>
        </p:txBody>
      </p:sp>
      <p:sp>
        <p:nvSpPr>
          <p:cNvPr id="19" name="Text 17"/>
          <p:cNvSpPr/>
          <p:nvPr/>
        </p:nvSpPr>
        <p:spPr>
          <a:xfrm>
            <a:off x="1261872" y="3931920"/>
            <a:ext cx="7269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D0EDE0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All four publishers prohibit uploading peer-review manuscripts into any AI system. This is the rule least known in classrooms – and the most commonly broken by researchers who did not know it existed.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365760" y="4773168"/>
            <a:ext cx="8412480" cy="237744"/>
          </a:xfrm>
          <a:prstGeom prst="rect">
            <a:avLst/>
          </a:prstGeom>
          <a:solidFill>
            <a:srgbClr val="E9B84A">
              <a:alpha val="80000"/>
            </a:srgbClr>
          </a:solidFill>
          <a:ln w="12700">
            <a:solidFill>
              <a:srgbClr val="E9B84A">
                <a:alpha val="80000"/>
              </a:srgbClr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21" name="Text 19"/>
          <p:cNvSpPr/>
          <p:nvPr/>
        </p:nvSpPr>
        <p:spPr>
          <a:xfrm>
            <a:off x="457200" y="4782312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FFFF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Among 5,114 Q1 journals and 5+ million papers (2021–2025): ~14% of biomedical abstracts in 2024 showed signs of LLM-generated text – policies are not yet closing the gap.  (arXiv: 2512.06705)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EFC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04672"/>
          </a:xfrm>
          <a:prstGeom prst="rect">
            <a:avLst/>
          </a:prstGeom>
          <a:solidFill>
            <a:srgbClr val="2D6A4F"/>
          </a:solidFill>
          <a:ln w="12700">
            <a:solidFill>
              <a:srgbClr val="2D6A4F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3" name="Text 1"/>
          <p:cNvSpPr/>
          <p:nvPr/>
        </p:nvSpPr>
        <p:spPr>
          <a:xfrm>
            <a:off x="365760" y="164592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kern="0" spc="2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FROM POLICY TO CLASSROOM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365760" y="914400"/>
            <a:ext cx="8412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5C7A6B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What ELITE-AI’s observation sheets revealed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365760" y="1234440"/>
            <a:ext cx="8412480" cy="36576"/>
          </a:xfrm>
          <a:prstGeom prst="rect">
            <a:avLst/>
          </a:prstGeom>
          <a:solidFill>
            <a:srgbClr val="52B788"/>
          </a:solidFill>
          <a:ln w="12700">
            <a:solidFill>
              <a:srgbClr val="52B788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6" name="Shape 4"/>
          <p:cNvSpPr/>
          <p:nvPr/>
        </p:nvSpPr>
        <p:spPr>
          <a:xfrm>
            <a:off x="274320" y="1371600"/>
            <a:ext cx="8595360" cy="868680"/>
          </a:xfrm>
          <a:prstGeom prst="rect">
            <a:avLst/>
          </a:prstGeom>
          <a:solidFill>
            <a:srgbClr val="EAF5EE"/>
          </a:solidFill>
          <a:ln w="12700">
            <a:solidFill>
              <a:srgbClr val="C8DFD2"/>
            </a:solidFill>
            <a:prstDash val="solid"/>
          </a:ln>
          <a:effectLst>
            <a:outerShdw blurRad="1270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RO"/>
          </a:p>
        </p:txBody>
      </p:sp>
      <p:sp>
        <p:nvSpPr>
          <p:cNvPr id="7" name="Shape 5"/>
          <p:cNvSpPr/>
          <p:nvPr/>
        </p:nvSpPr>
        <p:spPr>
          <a:xfrm>
            <a:off x="274320" y="1371600"/>
            <a:ext cx="128016" cy="868680"/>
          </a:xfrm>
          <a:prstGeom prst="rect">
            <a:avLst/>
          </a:prstGeom>
          <a:solidFill>
            <a:srgbClr val="1B3A2D"/>
          </a:solidFill>
          <a:ln w="12700">
            <a:solidFill>
              <a:srgbClr val="1B3A2D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912" y="1463040"/>
            <a:ext cx="411480" cy="41148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960120" y="1417320"/>
            <a:ext cx="7772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E2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WP3 involved teachers and students completing observation sheets across four countries while implementing AI in ESP teaching, learning and assessment.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960120" y="1828800"/>
            <a:ext cx="7772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C7A6B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Sheets captured positives, negatives, cultural aspects, domain-specific particularities and personalised learning mentions.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256032" y="2377440"/>
            <a:ext cx="2816352" cy="1536192"/>
          </a:xfrm>
          <a:prstGeom prst="rect">
            <a:avLst/>
          </a:prstGeom>
          <a:solidFill>
            <a:srgbClr val="FFFFFF"/>
          </a:solidFill>
          <a:ln w="12700">
            <a:solidFill>
              <a:srgbClr val="D0E8D5"/>
            </a:solidFill>
            <a:prstDash val="solid"/>
          </a:ln>
          <a:effectLst>
            <a:outerShdw blurRad="1270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RO"/>
          </a:p>
        </p:txBody>
      </p:sp>
      <p:sp>
        <p:nvSpPr>
          <p:cNvPr id="12" name="Shape 9"/>
          <p:cNvSpPr/>
          <p:nvPr/>
        </p:nvSpPr>
        <p:spPr>
          <a:xfrm>
            <a:off x="256032" y="2377440"/>
            <a:ext cx="713232" cy="1536192"/>
          </a:xfrm>
          <a:prstGeom prst="rect">
            <a:avLst/>
          </a:prstGeom>
          <a:solidFill>
            <a:srgbClr val="1B3A2D"/>
          </a:solidFill>
          <a:ln w="12700">
            <a:solidFill>
              <a:srgbClr val="1B3A2D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760" y="2798064"/>
            <a:ext cx="493776" cy="493776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1060704" y="2423160"/>
            <a:ext cx="193852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B3A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Comfortable use</a:t>
            </a:r>
            <a:endParaRPr lang="en-US" sz="1400" dirty="0"/>
          </a:p>
        </p:txBody>
      </p:sp>
      <p:sp>
        <p:nvSpPr>
          <p:cNvPr id="15" name="Text 11"/>
          <p:cNvSpPr/>
          <p:nvPr/>
        </p:nvSpPr>
        <p:spPr>
          <a:xfrm>
            <a:off x="1060704" y="2798064"/>
            <a:ext cx="1938528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2E25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Students were confident using AI for vocabulary, feedback and draft structuring in ESP classwork.</a:t>
            </a:r>
            <a:endParaRPr lang="en-US" sz="1200" dirty="0"/>
          </a:p>
        </p:txBody>
      </p:sp>
      <p:sp>
        <p:nvSpPr>
          <p:cNvPr id="16" name="Shape 12"/>
          <p:cNvSpPr/>
          <p:nvPr/>
        </p:nvSpPr>
        <p:spPr>
          <a:xfrm>
            <a:off x="3200400" y="2377440"/>
            <a:ext cx="2816352" cy="1536192"/>
          </a:xfrm>
          <a:prstGeom prst="rect">
            <a:avLst/>
          </a:prstGeom>
          <a:solidFill>
            <a:srgbClr val="FFFFFF"/>
          </a:solidFill>
          <a:ln w="12700">
            <a:solidFill>
              <a:srgbClr val="D0E8D5"/>
            </a:solidFill>
            <a:prstDash val="solid"/>
          </a:ln>
          <a:effectLst>
            <a:outerShdw blurRad="1270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RO"/>
          </a:p>
        </p:txBody>
      </p:sp>
      <p:sp>
        <p:nvSpPr>
          <p:cNvPr id="17" name="Shape 13"/>
          <p:cNvSpPr/>
          <p:nvPr/>
        </p:nvSpPr>
        <p:spPr>
          <a:xfrm>
            <a:off x="3200400" y="2377440"/>
            <a:ext cx="713232" cy="1536192"/>
          </a:xfrm>
          <a:prstGeom prst="rect">
            <a:avLst/>
          </a:prstGeom>
          <a:solidFill>
            <a:srgbClr val="C0622A"/>
          </a:solidFill>
          <a:ln w="12700">
            <a:solidFill>
              <a:srgbClr val="C0622A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pic>
        <p:nvPicPr>
          <p:cNvPr id="1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10128" y="2798064"/>
            <a:ext cx="493776" cy="493776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4005072" y="2423160"/>
            <a:ext cx="193852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062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Disclosure gap</a:t>
            </a:r>
            <a:endParaRPr lang="en-US" sz="1400" dirty="0"/>
          </a:p>
        </p:txBody>
      </p:sp>
      <p:sp>
        <p:nvSpPr>
          <p:cNvPr id="20" name="Text 15"/>
          <p:cNvSpPr/>
          <p:nvPr/>
        </p:nvSpPr>
        <p:spPr>
          <a:xfrm>
            <a:off x="4005072" y="2798064"/>
            <a:ext cx="1938528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2E25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Many said in questionnaires they were unsure whether to declare AI use in formal assignments – or would not declare at all.</a:t>
            </a:r>
            <a:endParaRPr lang="en-US" sz="1200" dirty="0"/>
          </a:p>
        </p:txBody>
      </p:sp>
      <p:sp>
        <p:nvSpPr>
          <p:cNvPr id="21" name="Shape 16"/>
          <p:cNvSpPr/>
          <p:nvPr/>
        </p:nvSpPr>
        <p:spPr>
          <a:xfrm>
            <a:off x="6144768" y="2377440"/>
            <a:ext cx="2816352" cy="1536192"/>
          </a:xfrm>
          <a:prstGeom prst="rect">
            <a:avLst/>
          </a:prstGeom>
          <a:solidFill>
            <a:srgbClr val="FFFFFF"/>
          </a:solidFill>
          <a:ln w="12700">
            <a:solidFill>
              <a:srgbClr val="D0E8D5"/>
            </a:solidFill>
            <a:prstDash val="solid"/>
          </a:ln>
          <a:effectLst>
            <a:outerShdw blurRad="1270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RO"/>
          </a:p>
        </p:txBody>
      </p:sp>
      <p:sp>
        <p:nvSpPr>
          <p:cNvPr id="22" name="Shape 17"/>
          <p:cNvSpPr/>
          <p:nvPr/>
        </p:nvSpPr>
        <p:spPr>
          <a:xfrm>
            <a:off x="6144768" y="2377440"/>
            <a:ext cx="713232" cy="1536192"/>
          </a:xfrm>
          <a:prstGeom prst="rect">
            <a:avLst/>
          </a:prstGeom>
          <a:solidFill>
            <a:srgbClr val="2D6A4F"/>
          </a:solidFill>
          <a:ln w="12700">
            <a:solidFill>
              <a:srgbClr val="2D6A4F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pic>
        <p:nvPicPr>
          <p:cNvPr id="2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54496" y="2798064"/>
            <a:ext cx="493776" cy="493776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6949440" y="2423160"/>
            <a:ext cx="193852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D6A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shared policy</a:t>
            </a:r>
            <a:endParaRPr lang="en-US" sz="1400" dirty="0"/>
          </a:p>
        </p:txBody>
      </p:sp>
      <p:sp>
        <p:nvSpPr>
          <p:cNvPr id="25" name="Text 19"/>
          <p:cNvSpPr/>
          <p:nvPr/>
        </p:nvSpPr>
        <p:spPr>
          <a:xfrm>
            <a:off x="6949440" y="2798064"/>
            <a:ext cx="1938528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2E25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Without a clear institutional rule, both teachers and students made their own judgements about what counted as acceptable use.</a:t>
            </a:r>
            <a:endParaRPr lang="en-US" sz="1200" dirty="0"/>
          </a:p>
        </p:txBody>
      </p:sp>
      <p:sp>
        <p:nvSpPr>
          <p:cNvPr id="26" name="Shape 20"/>
          <p:cNvSpPr/>
          <p:nvPr/>
        </p:nvSpPr>
        <p:spPr>
          <a:xfrm>
            <a:off x="274320" y="4160520"/>
            <a:ext cx="8595360" cy="777240"/>
          </a:xfrm>
          <a:prstGeom prst="rect">
            <a:avLst/>
          </a:prstGeom>
          <a:solidFill>
            <a:srgbClr val="1B3A2D"/>
          </a:solidFill>
          <a:ln w="12700">
            <a:solidFill>
              <a:srgbClr val="1B3A2D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pic>
        <p:nvPicPr>
          <p:cNvPr id="27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4048" y="4279392"/>
            <a:ext cx="475488" cy="475488"/>
          </a:xfrm>
          <a:prstGeom prst="rect">
            <a:avLst/>
          </a:prstGeom>
        </p:spPr>
      </p:pic>
      <p:sp>
        <p:nvSpPr>
          <p:cNvPr id="28" name="Text 21"/>
          <p:cNvSpPr/>
          <p:nvPr/>
        </p:nvSpPr>
        <p:spPr>
          <a:xfrm>
            <a:off x="987552" y="4206240"/>
            <a:ext cx="77266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a teacher – if a student submits ESP writing where AI helped structure the argument, and they did not tell you: is that dishonesty, or a gap in the rules?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B3A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731520"/>
            <a:ext cx="3840480" cy="4411980"/>
          </a:xfrm>
          <a:prstGeom prst="rect">
            <a:avLst/>
          </a:prstGeom>
          <a:solidFill>
            <a:srgbClr val="122B20">
              <a:alpha val="70000"/>
            </a:srgbClr>
          </a:solidFill>
          <a:ln w="12700">
            <a:solidFill>
              <a:srgbClr val="122B20">
                <a:alpha val="70000"/>
              </a:srgbClr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3" name="Text 1"/>
          <p:cNvSpPr/>
          <p:nvPr/>
        </p:nvSpPr>
        <p:spPr>
          <a:xfrm>
            <a:off x="182880" y="1188720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800" b="1" dirty="0">
                <a:solidFill>
                  <a:srgbClr val="E9B8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81%</a:t>
            </a:r>
            <a:endParaRPr lang="en-US" sz="10800" dirty="0"/>
          </a:p>
        </p:txBody>
      </p:sp>
      <p:sp>
        <p:nvSpPr>
          <p:cNvPr id="4" name="Text 2"/>
          <p:cNvSpPr/>
          <p:nvPr/>
        </p:nvSpPr>
        <p:spPr>
          <a:xfrm>
            <a:off x="182880" y="2743200"/>
            <a:ext cx="347472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dirty="0">
                <a:solidFill>
                  <a:srgbClr val="B8D9C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of researchers surveyed in 2024</a:t>
            </a:r>
            <a:endParaRPr lang="en-US" sz="1500" dirty="0"/>
          </a:p>
          <a:p>
            <a:pPr marL="0" indent="0" algn="ctr">
              <a:buNone/>
            </a:pPr>
            <a:r>
              <a:rPr lang="en-US" sz="1500" dirty="0">
                <a:solidFill>
                  <a:srgbClr val="B8D9C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had started using AI assistance</a:t>
            </a:r>
            <a:endParaRPr lang="en-US" sz="1500" dirty="0"/>
          </a:p>
          <a:p>
            <a:pPr marL="0" indent="0" algn="ctr">
              <a:buNone/>
            </a:pPr>
            <a:r>
              <a:rPr lang="en-US" sz="1500" dirty="0">
                <a:solidFill>
                  <a:srgbClr val="B8D9C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in some research capacity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82880" y="3611880"/>
            <a:ext cx="34747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5C7A6B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Source: DAISY disclosure study,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i="1" dirty="0">
                <a:solidFill>
                  <a:srgbClr val="5C7A6B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arXiv 2604.02760 (2025)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4114800" y="182880"/>
            <a:ext cx="4754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THE DATA IS SHOWING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4114800" y="548640"/>
            <a:ext cx="4754880" cy="45720"/>
          </a:xfrm>
          <a:prstGeom prst="rect">
            <a:avLst/>
          </a:prstGeom>
          <a:solidFill>
            <a:srgbClr val="E9B84A"/>
          </a:solidFill>
          <a:ln w="12700">
            <a:solidFill>
              <a:srgbClr val="E9B84A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8" name="Shape 6"/>
          <p:cNvSpPr/>
          <p:nvPr/>
        </p:nvSpPr>
        <p:spPr>
          <a:xfrm>
            <a:off x="4023360" y="685800"/>
            <a:ext cx="4846320" cy="969264"/>
          </a:xfrm>
          <a:prstGeom prst="rect">
            <a:avLst/>
          </a:prstGeom>
          <a:solidFill>
            <a:srgbClr val="FFFFFF">
              <a:alpha val="12000"/>
            </a:srgbClr>
          </a:solidFill>
          <a:ln w="12700">
            <a:solidFill>
              <a:srgbClr val="52B788">
                <a:alpha val="50000"/>
              </a:srgbClr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9" name="Shape 7"/>
          <p:cNvSpPr/>
          <p:nvPr/>
        </p:nvSpPr>
        <p:spPr>
          <a:xfrm>
            <a:off x="4023360" y="685800"/>
            <a:ext cx="109728" cy="969264"/>
          </a:xfrm>
          <a:prstGeom prst="rect">
            <a:avLst/>
          </a:prstGeom>
          <a:solidFill>
            <a:srgbClr val="C0622A"/>
          </a:solidFill>
          <a:ln w="12700">
            <a:solidFill>
              <a:srgbClr val="C0622A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10" name="Text 8"/>
          <p:cNvSpPr/>
          <p:nvPr/>
        </p:nvSpPr>
        <p:spPr>
          <a:xfrm>
            <a:off x="4206240" y="740664"/>
            <a:ext cx="132588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E9B8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14%</a:t>
            </a:r>
            <a:endParaRPr lang="en-US" sz="3400" dirty="0"/>
          </a:p>
        </p:txBody>
      </p:sp>
      <p:sp>
        <p:nvSpPr>
          <p:cNvPr id="11" name="Text 9"/>
          <p:cNvSpPr/>
          <p:nvPr/>
        </p:nvSpPr>
        <p:spPr>
          <a:xfrm>
            <a:off x="5596128" y="740664"/>
            <a:ext cx="315468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D0EDE0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of 1.5 million biomedical PubMed abstracts in 2024 showed signs of LLM-generated language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D0EDE0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(Nature, 2024)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023360" y="1764792"/>
            <a:ext cx="4846320" cy="969264"/>
          </a:xfrm>
          <a:prstGeom prst="rect">
            <a:avLst/>
          </a:prstGeom>
          <a:solidFill>
            <a:srgbClr val="FFFFFF">
              <a:alpha val="12000"/>
            </a:srgbClr>
          </a:solidFill>
          <a:ln w="12700">
            <a:solidFill>
              <a:srgbClr val="52B788">
                <a:alpha val="50000"/>
              </a:srgbClr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13" name="Shape 11"/>
          <p:cNvSpPr/>
          <p:nvPr/>
        </p:nvSpPr>
        <p:spPr>
          <a:xfrm>
            <a:off x="4023360" y="1764792"/>
            <a:ext cx="109728" cy="969264"/>
          </a:xfrm>
          <a:prstGeom prst="rect">
            <a:avLst/>
          </a:prstGeom>
          <a:solidFill>
            <a:srgbClr val="2D6A4F"/>
          </a:solidFill>
          <a:ln w="12700">
            <a:solidFill>
              <a:srgbClr val="2D6A4F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14" name="Text 12"/>
          <p:cNvSpPr/>
          <p:nvPr/>
        </p:nvSpPr>
        <p:spPr>
          <a:xfrm>
            <a:off x="4206240" y="1819656"/>
            <a:ext cx="132588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E9B8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87%</a:t>
            </a:r>
            <a:endParaRPr lang="en-US" sz="3400" dirty="0"/>
          </a:p>
        </p:txBody>
      </p:sp>
      <p:sp>
        <p:nvSpPr>
          <p:cNvPr id="15" name="Text 13"/>
          <p:cNvSpPr/>
          <p:nvPr/>
        </p:nvSpPr>
        <p:spPr>
          <a:xfrm>
            <a:off x="5596128" y="1819656"/>
            <a:ext cx="315468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D0EDE0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of the top 100 scientific journals now provide guidance on generative AI use – up from near zero in 2022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4023360" y="2843784"/>
            <a:ext cx="4846320" cy="969264"/>
          </a:xfrm>
          <a:prstGeom prst="rect">
            <a:avLst/>
          </a:prstGeom>
          <a:solidFill>
            <a:srgbClr val="FFFFFF">
              <a:alpha val="12000"/>
            </a:srgbClr>
          </a:solidFill>
          <a:ln w="12700">
            <a:solidFill>
              <a:srgbClr val="52B788">
                <a:alpha val="50000"/>
              </a:srgbClr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17" name="Shape 15"/>
          <p:cNvSpPr/>
          <p:nvPr/>
        </p:nvSpPr>
        <p:spPr>
          <a:xfrm>
            <a:off x="4023360" y="2843784"/>
            <a:ext cx="109728" cy="969264"/>
          </a:xfrm>
          <a:prstGeom prst="rect">
            <a:avLst/>
          </a:prstGeom>
          <a:solidFill>
            <a:srgbClr val="2D7A5C"/>
          </a:solidFill>
          <a:ln w="12700">
            <a:solidFill>
              <a:srgbClr val="2D7A5C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18" name="Text 16"/>
          <p:cNvSpPr/>
          <p:nvPr/>
        </p:nvSpPr>
        <p:spPr>
          <a:xfrm>
            <a:off x="4206240" y="2898648"/>
            <a:ext cx="132588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E9B8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&lt; 50%</a:t>
            </a:r>
            <a:endParaRPr lang="en-US" sz="3400" dirty="0"/>
          </a:p>
        </p:txBody>
      </p:sp>
      <p:sp>
        <p:nvSpPr>
          <p:cNvPr id="19" name="Text 17"/>
          <p:cNvSpPr/>
          <p:nvPr/>
        </p:nvSpPr>
        <p:spPr>
          <a:xfrm>
            <a:off x="5596128" y="2898648"/>
            <a:ext cx="315468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D0EDE0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of researchers who use AI tools then declare that use in formal submissions, citing concern about perceived credibility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4023360" y="3931920"/>
            <a:ext cx="4846320" cy="1024128"/>
          </a:xfrm>
          <a:prstGeom prst="rect">
            <a:avLst/>
          </a:prstGeom>
          <a:solidFill>
            <a:srgbClr val="E9B84A">
              <a:alpha val="85000"/>
            </a:srgbClr>
          </a:solidFill>
          <a:ln w="12700">
            <a:solidFill>
              <a:srgbClr val="E9B84A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pic>
        <p:nvPicPr>
          <p:cNvPr id="21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3088" y="4059936"/>
            <a:ext cx="438912" cy="438912"/>
          </a:xfrm>
          <a:prstGeom prst="rect">
            <a:avLst/>
          </a:prstGeom>
        </p:spPr>
      </p:pic>
      <p:sp>
        <p:nvSpPr>
          <p:cNvPr id="22" name="Text 19"/>
          <p:cNvSpPr/>
          <p:nvPr/>
        </p:nvSpPr>
        <p:spPr>
          <a:xfrm>
            <a:off x="4663440" y="3959352"/>
            <a:ext cx="411480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E2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your ESP field – would AI-generated text submitted without disclosure be an ethical breach, or just poor practice? Is there a difference?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EFC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04672"/>
          </a:xfrm>
          <a:prstGeom prst="rect">
            <a:avLst/>
          </a:prstGeom>
          <a:solidFill>
            <a:srgbClr val="1B3A2D"/>
          </a:solidFill>
          <a:ln w="12700">
            <a:solidFill>
              <a:srgbClr val="1B3A2D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3" name="Text 1"/>
          <p:cNvSpPr/>
          <p:nvPr/>
        </p:nvSpPr>
        <p:spPr>
          <a:xfrm>
            <a:off x="365760" y="164592"/>
            <a:ext cx="8412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kern="0" spc="2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FOUR PRACTICAL RULES – FOR TODAY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201168" y="896112"/>
            <a:ext cx="4206240" cy="1920240"/>
          </a:xfrm>
          <a:prstGeom prst="rect">
            <a:avLst/>
          </a:prstGeom>
          <a:solidFill>
            <a:srgbClr val="FFFFFF"/>
          </a:solidFill>
          <a:ln w="25400">
            <a:solidFill>
              <a:srgbClr val="1B3A2D"/>
            </a:solidFill>
            <a:prstDash val="solid"/>
          </a:ln>
          <a:effectLst>
            <a:outerShdw blurRad="1270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RO"/>
          </a:p>
        </p:txBody>
      </p:sp>
      <p:sp>
        <p:nvSpPr>
          <p:cNvPr id="5" name="Shape 3"/>
          <p:cNvSpPr/>
          <p:nvPr/>
        </p:nvSpPr>
        <p:spPr>
          <a:xfrm>
            <a:off x="201168" y="896112"/>
            <a:ext cx="4206240" cy="457200"/>
          </a:xfrm>
          <a:prstGeom prst="rect">
            <a:avLst/>
          </a:prstGeom>
          <a:solidFill>
            <a:srgbClr val="1B3A2D"/>
          </a:solidFill>
          <a:ln w="12700">
            <a:solidFill>
              <a:srgbClr val="1B3A2D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6" name="Text 4"/>
          <p:cNvSpPr/>
          <p:nvPr/>
        </p:nvSpPr>
        <p:spPr>
          <a:xfrm>
            <a:off x="274320" y="969264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E9B8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658368" y="969264"/>
            <a:ext cx="363931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 the tool and the task</a:t>
            </a:r>
            <a:endParaRPr lang="en-US" sz="1600" dirty="0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896" y="1463040"/>
            <a:ext cx="457200" cy="45720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859536" y="1408176"/>
            <a:ext cx="3456432" cy="1316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1A2E2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Whenever you use AI for anything beyond basic spell-check, write one sentence: “ChatGPT (version X) was used to generate an initial outline for section 2, which was then substantially rewritten.” That one sentence is all most policies require – and it protects you.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4681728" y="896112"/>
            <a:ext cx="4206240" cy="1920240"/>
          </a:xfrm>
          <a:prstGeom prst="rect">
            <a:avLst/>
          </a:prstGeom>
          <a:solidFill>
            <a:srgbClr val="FFFFFF"/>
          </a:solidFill>
          <a:ln w="25400">
            <a:solidFill>
              <a:srgbClr val="2D6A4F"/>
            </a:solidFill>
            <a:prstDash val="solid"/>
          </a:ln>
          <a:effectLst>
            <a:outerShdw blurRad="1270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RO"/>
          </a:p>
        </p:txBody>
      </p:sp>
      <p:sp>
        <p:nvSpPr>
          <p:cNvPr id="11" name="Shape 8"/>
          <p:cNvSpPr/>
          <p:nvPr/>
        </p:nvSpPr>
        <p:spPr>
          <a:xfrm>
            <a:off x="4681728" y="896112"/>
            <a:ext cx="4206240" cy="457200"/>
          </a:xfrm>
          <a:prstGeom prst="rect">
            <a:avLst/>
          </a:prstGeom>
          <a:solidFill>
            <a:srgbClr val="2D6A4F"/>
          </a:solidFill>
          <a:ln w="12700">
            <a:solidFill>
              <a:srgbClr val="2D6A4F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12" name="Text 9"/>
          <p:cNvSpPr/>
          <p:nvPr/>
        </p:nvSpPr>
        <p:spPr>
          <a:xfrm>
            <a:off x="4754880" y="969264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E9B8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1900" dirty="0"/>
          </a:p>
        </p:txBody>
      </p:sp>
      <p:sp>
        <p:nvSpPr>
          <p:cNvPr id="13" name="Text 10"/>
          <p:cNvSpPr/>
          <p:nvPr/>
        </p:nvSpPr>
        <p:spPr>
          <a:xfrm>
            <a:off x="5138928" y="969264"/>
            <a:ext cx="363931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Verify every reference – always</a:t>
            </a:r>
            <a:endParaRPr lang="en-US" sz="1600" dirty="0"/>
          </a:p>
        </p:txBody>
      </p:sp>
      <p:pic>
        <p:nvPicPr>
          <p:cNvPr id="1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1456" y="1463040"/>
            <a:ext cx="457200" cy="457200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5340096" y="1408176"/>
            <a:ext cx="3456432" cy="1316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1A2E2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AI-generated references can be fabricated outright. In ESP domains – law, sport regulations, tourism policy – a made-up source is not an academic embarrassment; it could become a professional one. Every citation must be traced to its actual source.</a:t>
            </a:r>
            <a:endParaRPr lang="en-US" sz="1300" dirty="0"/>
          </a:p>
        </p:txBody>
      </p:sp>
      <p:sp>
        <p:nvSpPr>
          <p:cNvPr id="16" name="Shape 12"/>
          <p:cNvSpPr/>
          <p:nvPr/>
        </p:nvSpPr>
        <p:spPr>
          <a:xfrm>
            <a:off x="201168" y="2953512"/>
            <a:ext cx="4206240" cy="1920240"/>
          </a:xfrm>
          <a:prstGeom prst="rect">
            <a:avLst/>
          </a:prstGeom>
          <a:solidFill>
            <a:srgbClr val="FFFFFF"/>
          </a:solidFill>
          <a:ln w="25400">
            <a:solidFill>
              <a:srgbClr val="C0622A"/>
            </a:solidFill>
            <a:prstDash val="solid"/>
          </a:ln>
          <a:effectLst>
            <a:outerShdw blurRad="1270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RO"/>
          </a:p>
        </p:txBody>
      </p:sp>
      <p:sp>
        <p:nvSpPr>
          <p:cNvPr id="17" name="Shape 13"/>
          <p:cNvSpPr/>
          <p:nvPr/>
        </p:nvSpPr>
        <p:spPr>
          <a:xfrm>
            <a:off x="201168" y="2953512"/>
            <a:ext cx="4206240" cy="457200"/>
          </a:xfrm>
          <a:prstGeom prst="rect">
            <a:avLst/>
          </a:prstGeom>
          <a:solidFill>
            <a:srgbClr val="C0622A"/>
          </a:solidFill>
          <a:ln w="12700">
            <a:solidFill>
              <a:srgbClr val="C0622A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18" name="Text 14"/>
          <p:cNvSpPr/>
          <p:nvPr/>
        </p:nvSpPr>
        <p:spPr>
          <a:xfrm>
            <a:off x="274320" y="3026664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E9B8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1900" dirty="0"/>
          </a:p>
        </p:txBody>
      </p:sp>
      <p:sp>
        <p:nvSpPr>
          <p:cNvPr id="19" name="Text 15"/>
          <p:cNvSpPr/>
          <p:nvPr/>
        </p:nvSpPr>
        <p:spPr>
          <a:xfrm>
            <a:off x="658368" y="3026664"/>
            <a:ext cx="363931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Treat peer-review material as confidential by default</a:t>
            </a:r>
            <a:endParaRPr lang="en-US" sz="1600" dirty="0"/>
          </a:p>
        </p:txBody>
      </p:sp>
      <p:pic>
        <p:nvPicPr>
          <p:cNvPr id="2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0896" y="3520440"/>
            <a:ext cx="457200" cy="457200"/>
          </a:xfrm>
          <a:prstGeom prst="rect">
            <a:avLst/>
          </a:prstGeom>
        </p:spPr>
      </p:pic>
      <p:sp>
        <p:nvSpPr>
          <p:cNvPr id="21" name="Text 16"/>
          <p:cNvSpPr/>
          <p:nvPr/>
        </p:nvSpPr>
        <p:spPr>
          <a:xfrm>
            <a:off x="859536" y="3465576"/>
            <a:ext cx="3456432" cy="1316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1A2E2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you are asked to review a paper, a classmate’s assignment, or a colleague’s draft, no part of that text enters an AI system. All four publishers agree on this. It is the rule most commonly broken by people who simply did not know it existed.</a:t>
            </a:r>
            <a:endParaRPr lang="en-US" sz="1300" dirty="0"/>
          </a:p>
        </p:txBody>
      </p:sp>
      <p:sp>
        <p:nvSpPr>
          <p:cNvPr id="22" name="Shape 17"/>
          <p:cNvSpPr/>
          <p:nvPr/>
        </p:nvSpPr>
        <p:spPr>
          <a:xfrm>
            <a:off x="4681728" y="2953512"/>
            <a:ext cx="4206240" cy="1920240"/>
          </a:xfrm>
          <a:prstGeom prst="rect">
            <a:avLst/>
          </a:prstGeom>
          <a:solidFill>
            <a:srgbClr val="FFFFFF"/>
          </a:solidFill>
          <a:ln w="25400">
            <a:solidFill>
              <a:srgbClr val="3D6B58"/>
            </a:solidFill>
            <a:prstDash val="solid"/>
          </a:ln>
          <a:effectLst>
            <a:outerShdw blurRad="127000" dist="38100" dir="81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RO"/>
          </a:p>
        </p:txBody>
      </p:sp>
      <p:sp>
        <p:nvSpPr>
          <p:cNvPr id="23" name="Shape 18"/>
          <p:cNvSpPr/>
          <p:nvPr/>
        </p:nvSpPr>
        <p:spPr>
          <a:xfrm>
            <a:off x="4681728" y="2953512"/>
            <a:ext cx="4206240" cy="457200"/>
          </a:xfrm>
          <a:prstGeom prst="rect">
            <a:avLst/>
          </a:prstGeom>
          <a:solidFill>
            <a:srgbClr val="3D6B58"/>
          </a:solidFill>
          <a:ln w="12700">
            <a:solidFill>
              <a:srgbClr val="3D6B58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24" name="Text 19"/>
          <p:cNvSpPr/>
          <p:nvPr/>
        </p:nvSpPr>
        <p:spPr>
          <a:xfrm>
            <a:off x="4754880" y="3026664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E9B8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1900" dirty="0"/>
          </a:p>
        </p:txBody>
      </p:sp>
      <p:sp>
        <p:nvSpPr>
          <p:cNvPr id="25" name="Text 20"/>
          <p:cNvSpPr/>
          <p:nvPr/>
        </p:nvSpPr>
        <p:spPr>
          <a:xfrm>
            <a:off x="5138928" y="3026664"/>
            <a:ext cx="363931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 whether your institution's policy is current</a:t>
            </a:r>
            <a:endParaRPr lang="en-US" sz="1600" dirty="0"/>
          </a:p>
        </p:txBody>
      </p:sp>
      <p:pic>
        <p:nvPicPr>
          <p:cNvPr id="26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91456" y="3520440"/>
            <a:ext cx="457200" cy="457200"/>
          </a:xfrm>
          <a:prstGeom prst="rect">
            <a:avLst/>
          </a:prstGeom>
        </p:spPr>
      </p:pic>
      <p:sp>
        <p:nvSpPr>
          <p:cNvPr id="27" name="Text 21"/>
          <p:cNvSpPr/>
          <p:nvPr/>
        </p:nvSpPr>
        <p:spPr>
          <a:xfrm>
            <a:off x="5340096" y="3465576"/>
            <a:ext cx="3456432" cy="1316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1A2E2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Many students in 2026 still operate under academic integrity guidelines written before generative AI existed. If your institution has not updated them, ask – because the journals you will submit to have already answered the question.</a:t>
            </a:r>
            <a:endParaRPr lang="en-US" sz="1300" dirty="0"/>
          </a:p>
        </p:txBody>
      </p:sp>
      <p:sp>
        <p:nvSpPr>
          <p:cNvPr id="28" name="Shape 22"/>
          <p:cNvSpPr/>
          <p:nvPr/>
        </p:nvSpPr>
        <p:spPr>
          <a:xfrm>
            <a:off x="0" y="4919472"/>
            <a:ext cx="9144000" cy="224028"/>
          </a:xfrm>
          <a:prstGeom prst="rect">
            <a:avLst/>
          </a:prstGeom>
          <a:solidFill>
            <a:srgbClr val="52B788">
              <a:alpha val="40000"/>
            </a:srgbClr>
          </a:solidFill>
          <a:ln w="12700">
            <a:solidFill>
              <a:srgbClr val="52B788">
                <a:alpha val="40000"/>
              </a:srgbClr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29" name="Text 23"/>
          <p:cNvSpPr/>
          <p:nvPr/>
        </p:nvSpPr>
        <p:spPr>
          <a:xfrm>
            <a:off x="365760" y="4928616"/>
            <a:ext cx="8412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1B3A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These are not restrictions. They are professional habits that protect your work, your students' work, and the integrity of the journals you aim to publish in.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B3A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303520" y="0"/>
            <a:ext cx="3840480" cy="5143500"/>
          </a:xfrm>
          <a:prstGeom prst="rect">
            <a:avLst/>
          </a:prstGeom>
          <a:solidFill>
            <a:srgbClr val="2D6A4F">
              <a:alpha val="35000"/>
            </a:srgbClr>
          </a:solidFill>
          <a:ln w="12700">
            <a:solidFill>
              <a:srgbClr val="2D6A4F">
                <a:alpha val="35000"/>
              </a:srgbClr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3" name="Shape 1"/>
          <p:cNvSpPr/>
          <p:nvPr/>
        </p:nvSpPr>
        <p:spPr>
          <a:xfrm>
            <a:off x="5760720" y="3566160"/>
            <a:ext cx="146304" cy="146304"/>
          </a:xfrm>
          <a:prstGeom prst="ellipse">
            <a:avLst/>
          </a:prstGeom>
          <a:solidFill>
            <a:srgbClr val="E9B84A">
              <a:alpha val="45000"/>
            </a:srgbClr>
          </a:solidFill>
          <a:ln w="12700">
            <a:solidFill>
              <a:srgbClr val="E9B84A">
                <a:alpha val="45000"/>
              </a:srgbClr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4" name="Shape 2"/>
          <p:cNvSpPr/>
          <p:nvPr/>
        </p:nvSpPr>
        <p:spPr>
          <a:xfrm>
            <a:off x="6108192" y="3566160"/>
            <a:ext cx="146304" cy="146304"/>
          </a:xfrm>
          <a:prstGeom prst="ellipse">
            <a:avLst/>
          </a:prstGeom>
          <a:solidFill>
            <a:srgbClr val="E9B84A">
              <a:alpha val="45000"/>
            </a:srgbClr>
          </a:solidFill>
          <a:ln w="12700">
            <a:solidFill>
              <a:srgbClr val="E9B84A">
                <a:alpha val="45000"/>
              </a:srgbClr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5" name="Shape 3"/>
          <p:cNvSpPr/>
          <p:nvPr/>
        </p:nvSpPr>
        <p:spPr>
          <a:xfrm>
            <a:off x="6455664" y="3566160"/>
            <a:ext cx="146304" cy="146304"/>
          </a:xfrm>
          <a:prstGeom prst="ellipse">
            <a:avLst/>
          </a:prstGeom>
          <a:solidFill>
            <a:srgbClr val="E9B84A">
              <a:alpha val="45000"/>
            </a:srgbClr>
          </a:solidFill>
          <a:ln w="12700">
            <a:solidFill>
              <a:srgbClr val="E9B84A">
                <a:alpha val="45000"/>
              </a:srgbClr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6" name="Shape 4"/>
          <p:cNvSpPr/>
          <p:nvPr/>
        </p:nvSpPr>
        <p:spPr>
          <a:xfrm>
            <a:off x="6803136" y="3566160"/>
            <a:ext cx="146304" cy="146304"/>
          </a:xfrm>
          <a:prstGeom prst="ellipse">
            <a:avLst/>
          </a:prstGeom>
          <a:solidFill>
            <a:srgbClr val="E9B84A">
              <a:alpha val="45000"/>
            </a:srgbClr>
          </a:solidFill>
          <a:ln w="12700">
            <a:solidFill>
              <a:srgbClr val="E9B84A">
                <a:alpha val="45000"/>
              </a:srgbClr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7" name="Shape 5"/>
          <p:cNvSpPr/>
          <p:nvPr/>
        </p:nvSpPr>
        <p:spPr>
          <a:xfrm>
            <a:off x="5760720" y="3913632"/>
            <a:ext cx="146304" cy="146304"/>
          </a:xfrm>
          <a:prstGeom prst="ellipse">
            <a:avLst/>
          </a:prstGeom>
          <a:solidFill>
            <a:srgbClr val="E9B84A">
              <a:alpha val="45000"/>
            </a:srgbClr>
          </a:solidFill>
          <a:ln w="12700">
            <a:solidFill>
              <a:srgbClr val="E9B84A">
                <a:alpha val="45000"/>
              </a:srgbClr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8" name="Shape 6"/>
          <p:cNvSpPr/>
          <p:nvPr/>
        </p:nvSpPr>
        <p:spPr>
          <a:xfrm>
            <a:off x="6108192" y="3913632"/>
            <a:ext cx="146304" cy="146304"/>
          </a:xfrm>
          <a:prstGeom prst="ellipse">
            <a:avLst/>
          </a:prstGeom>
          <a:solidFill>
            <a:srgbClr val="E9B84A">
              <a:alpha val="45000"/>
            </a:srgbClr>
          </a:solidFill>
          <a:ln w="12700">
            <a:solidFill>
              <a:srgbClr val="E9B84A">
                <a:alpha val="45000"/>
              </a:srgbClr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9" name="Shape 7"/>
          <p:cNvSpPr/>
          <p:nvPr/>
        </p:nvSpPr>
        <p:spPr>
          <a:xfrm>
            <a:off x="6455664" y="3913632"/>
            <a:ext cx="146304" cy="146304"/>
          </a:xfrm>
          <a:prstGeom prst="ellipse">
            <a:avLst/>
          </a:prstGeom>
          <a:solidFill>
            <a:srgbClr val="E9B84A">
              <a:alpha val="45000"/>
            </a:srgbClr>
          </a:solidFill>
          <a:ln w="12700">
            <a:solidFill>
              <a:srgbClr val="E9B84A">
                <a:alpha val="45000"/>
              </a:srgbClr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10" name="Shape 8"/>
          <p:cNvSpPr/>
          <p:nvPr/>
        </p:nvSpPr>
        <p:spPr>
          <a:xfrm>
            <a:off x="6803136" y="3913632"/>
            <a:ext cx="146304" cy="146304"/>
          </a:xfrm>
          <a:prstGeom prst="ellipse">
            <a:avLst/>
          </a:prstGeom>
          <a:solidFill>
            <a:srgbClr val="E9B84A">
              <a:alpha val="45000"/>
            </a:srgbClr>
          </a:solidFill>
          <a:ln w="12700">
            <a:solidFill>
              <a:srgbClr val="E9B84A">
                <a:alpha val="45000"/>
              </a:srgbClr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11" name="Shape 9"/>
          <p:cNvSpPr/>
          <p:nvPr/>
        </p:nvSpPr>
        <p:spPr>
          <a:xfrm>
            <a:off x="5760720" y="4261104"/>
            <a:ext cx="146304" cy="146304"/>
          </a:xfrm>
          <a:prstGeom prst="ellipse">
            <a:avLst/>
          </a:prstGeom>
          <a:solidFill>
            <a:srgbClr val="E9B84A">
              <a:alpha val="45000"/>
            </a:srgbClr>
          </a:solidFill>
          <a:ln w="12700">
            <a:solidFill>
              <a:srgbClr val="E9B84A">
                <a:alpha val="45000"/>
              </a:srgbClr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12" name="Shape 10"/>
          <p:cNvSpPr/>
          <p:nvPr/>
        </p:nvSpPr>
        <p:spPr>
          <a:xfrm>
            <a:off x="6108192" y="4261104"/>
            <a:ext cx="146304" cy="146304"/>
          </a:xfrm>
          <a:prstGeom prst="ellipse">
            <a:avLst/>
          </a:prstGeom>
          <a:solidFill>
            <a:srgbClr val="E9B84A">
              <a:alpha val="45000"/>
            </a:srgbClr>
          </a:solidFill>
          <a:ln w="12700">
            <a:solidFill>
              <a:srgbClr val="E9B84A">
                <a:alpha val="45000"/>
              </a:srgbClr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13" name="Shape 11"/>
          <p:cNvSpPr/>
          <p:nvPr/>
        </p:nvSpPr>
        <p:spPr>
          <a:xfrm>
            <a:off x="6455664" y="4261104"/>
            <a:ext cx="146304" cy="146304"/>
          </a:xfrm>
          <a:prstGeom prst="ellipse">
            <a:avLst/>
          </a:prstGeom>
          <a:solidFill>
            <a:srgbClr val="E9B84A">
              <a:alpha val="45000"/>
            </a:srgbClr>
          </a:solidFill>
          <a:ln w="12700">
            <a:solidFill>
              <a:srgbClr val="E9B84A">
                <a:alpha val="45000"/>
              </a:srgbClr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14" name="Shape 12"/>
          <p:cNvSpPr/>
          <p:nvPr/>
        </p:nvSpPr>
        <p:spPr>
          <a:xfrm>
            <a:off x="6803136" y="4261104"/>
            <a:ext cx="146304" cy="146304"/>
          </a:xfrm>
          <a:prstGeom prst="ellipse">
            <a:avLst/>
          </a:prstGeom>
          <a:solidFill>
            <a:srgbClr val="E9B84A">
              <a:alpha val="45000"/>
            </a:srgbClr>
          </a:solidFill>
          <a:ln w="12700">
            <a:solidFill>
              <a:srgbClr val="E9B84A">
                <a:alpha val="45000"/>
              </a:srgbClr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15" name="Shape 13"/>
          <p:cNvSpPr/>
          <p:nvPr/>
        </p:nvSpPr>
        <p:spPr>
          <a:xfrm>
            <a:off x="5760720" y="4608576"/>
            <a:ext cx="146304" cy="146304"/>
          </a:xfrm>
          <a:prstGeom prst="ellipse">
            <a:avLst/>
          </a:prstGeom>
          <a:solidFill>
            <a:srgbClr val="E9B84A">
              <a:alpha val="45000"/>
            </a:srgbClr>
          </a:solidFill>
          <a:ln w="12700">
            <a:solidFill>
              <a:srgbClr val="E9B84A">
                <a:alpha val="45000"/>
              </a:srgbClr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16" name="Shape 14"/>
          <p:cNvSpPr/>
          <p:nvPr/>
        </p:nvSpPr>
        <p:spPr>
          <a:xfrm>
            <a:off x="6108192" y="4608576"/>
            <a:ext cx="146304" cy="146304"/>
          </a:xfrm>
          <a:prstGeom prst="ellipse">
            <a:avLst/>
          </a:prstGeom>
          <a:solidFill>
            <a:srgbClr val="E9B84A">
              <a:alpha val="45000"/>
            </a:srgbClr>
          </a:solidFill>
          <a:ln w="12700">
            <a:solidFill>
              <a:srgbClr val="E9B84A">
                <a:alpha val="45000"/>
              </a:srgbClr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17" name="Shape 15"/>
          <p:cNvSpPr/>
          <p:nvPr/>
        </p:nvSpPr>
        <p:spPr>
          <a:xfrm>
            <a:off x="6455664" y="4608576"/>
            <a:ext cx="146304" cy="146304"/>
          </a:xfrm>
          <a:prstGeom prst="ellipse">
            <a:avLst/>
          </a:prstGeom>
          <a:solidFill>
            <a:srgbClr val="E9B84A">
              <a:alpha val="45000"/>
            </a:srgbClr>
          </a:solidFill>
          <a:ln w="12700">
            <a:solidFill>
              <a:srgbClr val="E9B84A">
                <a:alpha val="45000"/>
              </a:srgbClr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18" name="Shape 16"/>
          <p:cNvSpPr/>
          <p:nvPr/>
        </p:nvSpPr>
        <p:spPr>
          <a:xfrm>
            <a:off x="6803136" y="4608576"/>
            <a:ext cx="146304" cy="146304"/>
          </a:xfrm>
          <a:prstGeom prst="ellipse">
            <a:avLst/>
          </a:prstGeom>
          <a:solidFill>
            <a:srgbClr val="E9B84A">
              <a:alpha val="45000"/>
            </a:srgbClr>
          </a:solidFill>
          <a:ln w="12700">
            <a:solidFill>
              <a:srgbClr val="E9B84A">
                <a:alpha val="45000"/>
              </a:srgbClr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19" name="Text 17"/>
          <p:cNvSpPr/>
          <p:nvPr/>
        </p:nvSpPr>
        <p:spPr>
          <a:xfrm>
            <a:off x="274320" y="201168"/>
            <a:ext cx="50292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CONNECTING BACK TO ELITE-AI</a:t>
            </a:r>
            <a:endParaRPr lang="en-US" sz="2200" dirty="0"/>
          </a:p>
        </p:txBody>
      </p:sp>
      <p:sp>
        <p:nvSpPr>
          <p:cNvPr id="20" name="Shape 18"/>
          <p:cNvSpPr/>
          <p:nvPr/>
        </p:nvSpPr>
        <p:spPr>
          <a:xfrm>
            <a:off x="411480" y="694944"/>
            <a:ext cx="4572000" cy="45720"/>
          </a:xfrm>
          <a:prstGeom prst="rect">
            <a:avLst/>
          </a:prstGeom>
          <a:solidFill>
            <a:srgbClr val="E9B84A"/>
          </a:solidFill>
          <a:ln w="12700">
            <a:solidFill>
              <a:srgbClr val="E9B84A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21" name="Text 19"/>
          <p:cNvSpPr/>
          <p:nvPr/>
        </p:nvSpPr>
        <p:spPr>
          <a:xfrm>
            <a:off x="411480" y="804672"/>
            <a:ext cx="45720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B8D9C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ELITE-AI started from the observation that there is no shared methodological framework for the ethical integration of AI in foreign language teaching.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411480" y="1609344"/>
            <a:ext cx="45720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B8D9C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What we saw today is that the same gap exists in academic publishing – policies vary, evolve quickly, and often reach teachers and students years after the tools do.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411480" y="2450592"/>
            <a:ext cx="4663440" cy="1417320"/>
          </a:xfrm>
          <a:prstGeom prst="rect">
            <a:avLst/>
          </a:prstGeom>
          <a:solidFill>
            <a:srgbClr val="E9B84A">
              <a:alpha val="82000"/>
            </a:srgbClr>
          </a:solidFill>
          <a:ln w="12700">
            <a:solidFill>
              <a:srgbClr val="E9B84A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pic>
        <p:nvPicPr>
          <p:cNvPr id="2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352" y="2578608"/>
            <a:ext cx="475488" cy="475488"/>
          </a:xfrm>
          <a:prstGeom prst="rect">
            <a:avLst/>
          </a:prstGeom>
        </p:spPr>
      </p:pic>
      <p:sp>
        <p:nvSpPr>
          <p:cNvPr id="25" name="Text 22"/>
          <p:cNvSpPr/>
          <p:nvPr/>
        </p:nvSpPr>
        <p:spPr>
          <a:xfrm>
            <a:off x="1097280" y="2505456"/>
            <a:ext cx="3858768" cy="1298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2E2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ethical provisions manual we are building in WP4 – informed by observation sheets from four countries – is designed to close that gap at the teaching end, before students become the authors surprised by a journal's rules.</a:t>
            </a:r>
            <a:endParaRPr lang="en-US" sz="1300" dirty="0"/>
          </a:p>
        </p:txBody>
      </p:sp>
      <p:sp>
        <p:nvSpPr>
          <p:cNvPr id="26" name="Shape 23"/>
          <p:cNvSpPr/>
          <p:nvPr/>
        </p:nvSpPr>
        <p:spPr>
          <a:xfrm>
            <a:off x="5486400" y="384048"/>
            <a:ext cx="3383280" cy="4370832"/>
          </a:xfrm>
          <a:prstGeom prst="rect">
            <a:avLst/>
          </a:prstGeom>
          <a:solidFill>
            <a:srgbClr val="FFFFFF">
              <a:alpha val="8000"/>
            </a:srgbClr>
          </a:solidFill>
          <a:ln w="12700">
            <a:solidFill>
              <a:srgbClr val="52B788">
                <a:alpha val="40000"/>
              </a:srgbClr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pic>
        <p:nvPicPr>
          <p:cNvPr id="2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3680" y="566928"/>
            <a:ext cx="1188720" cy="1188720"/>
          </a:xfrm>
          <a:prstGeom prst="rect">
            <a:avLst/>
          </a:prstGeom>
        </p:spPr>
      </p:pic>
      <p:sp>
        <p:nvSpPr>
          <p:cNvPr id="28" name="Text 24"/>
          <p:cNvSpPr/>
          <p:nvPr/>
        </p:nvSpPr>
        <p:spPr>
          <a:xfrm>
            <a:off x="5577840" y="1874520"/>
            <a:ext cx="3200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FINAL QUESTION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for the chat:</a:t>
            </a:r>
            <a:endParaRPr lang="en-US" sz="1600" dirty="0"/>
          </a:p>
        </p:txBody>
      </p:sp>
      <p:sp>
        <p:nvSpPr>
          <p:cNvPr id="29" name="Shape 25"/>
          <p:cNvSpPr/>
          <p:nvPr/>
        </p:nvSpPr>
        <p:spPr>
          <a:xfrm>
            <a:off x="5760720" y="2505456"/>
            <a:ext cx="2834640" cy="45720"/>
          </a:xfrm>
          <a:prstGeom prst="rect">
            <a:avLst/>
          </a:prstGeom>
          <a:solidFill>
            <a:srgbClr val="E9B84A"/>
          </a:solidFill>
          <a:ln w="12700">
            <a:solidFill>
              <a:srgbClr val="E9B84A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30" name="Text 26"/>
          <p:cNvSpPr/>
          <p:nvPr/>
        </p:nvSpPr>
        <p:spPr>
          <a:xfrm>
            <a:off x="5559552" y="2633472"/>
            <a:ext cx="324612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6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“One word: what is the first thing you will change in how you use AI tools after today?”</a:t>
            </a:r>
            <a:endParaRPr lang="en-US" sz="1600" dirty="0"/>
          </a:p>
        </p:txBody>
      </p:sp>
      <p:sp>
        <p:nvSpPr>
          <p:cNvPr id="31" name="Shape 27"/>
          <p:cNvSpPr/>
          <p:nvPr/>
        </p:nvSpPr>
        <p:spPr>
          <a:xfrm>
            <a:off x="411480" y="4645152"/>
            <a:ext cx="2560320" cy="329184"/>
          </a:xfrm>
          <a:prstGeom prst="rect">
            <a:avLst/>
          </a:prstGeom>
          <a:solidFill>
            <a:srgbClr val="52B788">
              <a:alpha val="70000"/>
            </a:srgbClr>
          </a:solidFill>
          <a:ln w="12700">
            <a:solidFill>
              <a:srgbClr val="52B788"/>
            </a:solidFill>
            <a:prstDash val="solid"/>
          </a:ln>
        </p:spPr>
        <p:txBody>
          <a:bodyPr/>
          <a:lstStyle/>
          <a:p>
            <a:endParaRPr lang="en-RO"/>
          </a:p>
        </p:txBody>
      </p:sp>
      <p:sp>
        <p:nvSpPr>
          <p:cNvPr id="32" name="Text 28">
            <a:hlinkClick r:id="rId5"/>
          </p:cNvPr>
          <p:cNvSpPr/>
          <p:nvPr/>
        </p:nvSpPr>
        <p:spPr>
          <a:xfrm>
            <a:off x="411480" y="4645152"/>
            <a:ext cx="25603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elite-ai.unitbv.ro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1701</Words>
  <Application>Microsoft Macintosh PowerPoint</Application>
  <PresentationFormat>On-screen Show (16:9)</PresentationFormat>
  <Paragraphs>172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Georgia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Ethics in AI – ELITE-AI Workshop</dc:title>
  <dc:subject>PptxGenJS Presentation</dc:subject>
  <dc:creator>PptxGenJS</dc:creator>
  <cp:lastModifiedBy>Reviewer</cp:lastModifiedBy>
  <cp:revision>3</cp:revision>
  <dcterms:created xsi:type="dcterms:W3CDTF">2026-05-06T10:30:14Z</dcterms:created>
  <dcterms:modified xsi:type="dcterms:W3CDTF">2026-05-07T14:41:15Z</dcterms:modified>
</cp:coreProperties>
</file>