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309" r:id="rId3"/>
    <p:sldId id="320" r:id="rId4"/>
    <p:sldId id="264" r:id="rId5"/>
    <p:sldId id="321" r:id="rId6"/>
    <p:sldId id="325" r:id="rId7"/>
    <p:sldId id="322" r:id="rId8"/>
    <p:sldId id="323" r:id="rId9"/>
    <p:sldId id="324" r:id="rId10"/>
    <p:sldId id="319" r:id="rId11"/>
    <p:sldId id="267" r:id="rId12"/>
    <p:sldId id="272" r:id="rId13"/>
    <p:sldId id="313" r:id="rId14"/>
    <p:sldId id="314" r:id="rId15"/>
    <p:sldId id="285" r:id="rId16"/>
    <p:sldId id="315" r:id="rId17"/>
    <p:sldId id="316" r:id="rId18"/>
    <p:sldId id="326" r:id="rId19"/>
    <p:sldId id="332" r:id="rId20"/>
    <p:sldId id="334" r:id="rId21"/>
    <p:sldId id="335" r:id="rId22"/>
    <p:sldId id="331" r:id="rId23"/>
    <p:sldId id="336" r:id="rId24"/>
    <p:sldId id="270" r:id="rId25"/>
    <p:sldId id="31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425"/>
    <p:restoredTop sz="94676"/>
  </p:normalViewPr>
  <p:slideViewPr>
    <p:cSldViewPr snapToGrid="0">
      <p:cViewPr varScale="1">
        <p:scale>
          <a:sx n="105" d="100"/>
          <a:sy n="105" d="100"/>
        </p:scale>
        <p:origin x="192"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C394F-2720-3644-9ABC-B5885E70B849}" type="datetimeFigureOut">
              <a:rPr lang="en-US" smtClean="0"/>
              <a:t>5/11/26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E7E21-C399-404F-A86A-6044DD52A5B3}" type="slidenum">
              <a:rPr lang="en-US" smtClean="0"/>
              <a:t>‹#›</a:t>
            </a:fld>
            <a:endParaRPr lang="en-US"/>
          </a:p>
        </p:txBody>
      </p:sp>
    </p:spTree>
    <p:extLst>
      <p:ext uri="{BB962C8B-B14F-4D97-AF65-F5344CB8AC3E}">
        <p14:creationId xmlns:p14="http://schemas.microsoft.com/office/powerpoint/2010/main" val="4055221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28BDD-F1FE-2885-0183-2AD070E062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D88C4F-9DFD-5371-3DAF-53C2764F8F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595CC6-5EA5-D362-9353-E808EAE42414}"/>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5" name="Footer Placeholder 4">
            <a:extLst>
              <a:ext uri="{FF2B5EF4-FFF2-40B4-BE49-F238E27FC236}">
                <a16:creationId xmlns:a16="http://schemas.microsoft.com/office/drawing/2014/main" id="{B7A893A3-C84A-C52E-F52F-77E39C560D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268CB5-B317-2059-7F86-9CB7D2430A9A}"/>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1872489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88CE8-1393-C215-605E-6A520A501E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2EBFC1-66CD-08A0-FBA5-9046F573E8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0B6CA5-A835-C383-B7A0-D8D6DE5B8660}"/>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5" name="Footer Placeholder 4">
            <a:extLst>
              <a:ext uri="{FF2B5EF4-FFF2-40B4-BE49-F238E27FC236}">
                <a16:creationId xmlns:a16="http://schemas.microsoft.com/office/drawing/2014/main" id="{8DEE03D8-B877-BA6F-DB66-BDD229D8C7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77F1C8-7F08-4DD3-08F9-F5BEBA6B4582}"/>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2923066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BDA14-AB38-C394-5E4A-F128220F765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A659280-0193-F14D-2FD0-5D3DC26FE71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960005-AC13-A182-AB2D-3183E3C57ACD}"/>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5" name="Footer Placeholder 4">
            <a:extLst>
              <a:ext uri="{FF2B5EF4-FFF2-40B4-BE49-F238E27FC236}">
                <a16:creationId xmlns:a16="http://schemas.microsoft.com/office/drawing/2014/main" id="{C31AD545-D5F0-C1B1-8C7F-50B6EB6D4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740F5-3833-A466-062D-8E6F1D7AC5EC}"/>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4018832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062A9-9AF1-6605-F20B-DA8CC49A91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3E7972-8F47-E3D8-AC79-F0848753995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5D646F7-52CE-1FBB-7C3D-44C534D4FC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6E377B-FAA4-AE24-0045-DF97F2015FAE}"/>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6" name="Footer Placeholder 5">
            <a:extLst>
              <a:ext uri="{FF2B5EF4-FFF2-40B4-BE49-F238E27FC236}">
                <a16:creationId xmlns:a16="http://schemas.microsoft.com/office/drawing/2014/main" id="{42841E66-2AFA-9439-F3D7-A18667C8E9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16783A-73A8-4BE5-CDDB-690BECA82925}"/>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12405442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AD46-8A80-3065-408A-EC2AE519C6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B8F624-5CBA-C767-9FB4-5A29E70823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45692E7-25A8-44D9-7EE1-AF34A8B89E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784FC0-A891-948B-EF03-459A13475F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027BCB-7453-187A-F569-FFD73AC83A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10F1B4A-82D9-E854-A350-E4D2E40B40BB}"/>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8" name="Footer Placeholder 7">
            <a:extLst>
              <a:ext uri="{FF2B5EF4-FFF2-40B4-BE49-F238E27FC236}">
                <a16:creationId xmlns:a16="http://schemas.microsoft.com/office/drawing/2014/main" id="{3C12B548-7AF1-55F9-E77A-A5898EA8770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206712-EA78-2621-8651-AEB61200058C}"/>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3357196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9AFA1-D27C-3DA9-DD99-3BD643B5D6A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56C52E4-488D-2A41-57BA-CD0C3B1B14AB}"/>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4" name="Footer Placeholder 3">
            <a:extLst>
              <a:ext uri="{FF2B5EF4-FFF2-40B4-BE49-F238E27FC236}">
                <a16:creationId xmlns:a16="http://schemas.microsoft.com/office/drawing/2014/main" id="{2695937D-13F2-E1D0-9DD8-D5BBEE2F42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31B96A-54A0-0CE0-9BE0-099D7ADFAD96}"/>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1345879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D31D0A-0A39-50AF-2EC6-74045CCD67C6}"/>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3" name="Footer Placeholder 2">
            <a:extLst>
              <a:ext uri="{FF2B5EF4-FFF2-40B4-BE49-F238E27FC236}">
                <a16:creationId xmlns:a16="http://schemas.microsoft.com/office/drawing/2014/main" id="{DA95C3DD-F155-A4F9-B517-78EDD11CC7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52E6E5-DC4C-DAEA-2D2B-0B0A08072E75}"/>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3804227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C3BBB-2D50-B85C-9395-C302A71EA2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097BA5F-A437-8543-6A6A-B110A00C61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06C16FC-6099-4650-AC65-574E89CD3D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A4EC65-98BE-2571-B043-75BCD2B0DDB3}"/>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6" name="Footer Placeholder 5">
            <a:extLst>
              <a:ext uri="{FF2B5EF4-FFF2-40B4-BE49-F238E27FC236}">
                <a16:creationId xmlns:a16="http://schemas.microsoft.com/office/drawing/2014/main" id="{F2083F97-FE5E-B189-1F85-4484EAD217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6333FCC-47F7-E25E-A424-1E9378BE5949}"/>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3199298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40C6B-33AB-B0DE-A169-C7F24E573A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718D74C-49E6-43AC-D837-EBA383B738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D0DD199-54E9-7F49-1485-8C5B57558A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425720-21CC-AD79-5498-CA8D71C2A1CA}"/>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6" name="Footer Placeholder 5">
            <a:extLst>
              <a:ext uri="{FF2B5EF4-FFF2-40B4-BE49-F238E27FC236}">
                <a16:creationId xmlns:a16="http://schemas.microsoft.com/office/drawing/2014/main" id="{EDAD7767-440F-489C-1F1D-7AE1EFD2C1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CEB4C83-4609-9F7A-B97E-E0F2A333B42D}"/>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7951913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EAF0A-FBA1-E642-DA6D-0B56739FE6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1A95DF-C4DB-70F2-AF96-29A5E53B4A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7E141B4-6D75-F334-5BE4-8AE65C6B9C7A}"/>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5" name="Footer Placeholder 4">
            <a:extLst>
              <a:ext uri="{FF2B5EF4-FFF2-40B4-BE49-F238E27FC236}">
                <a16:creationId xmlns:a16="http://schemas.microsoft.com/office/drawing/2014/main" id="{65ADFF90-ADA5-A867-7845-5C54098D85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882E0-C27D-06D1-0EE0-F031CCA47EB0}"/>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10572372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772F95-4BAA-8E26-D51C-AFC8CE8E0C3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86ACEC-0A25-136E-7B26-318E4E10DD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2FC09A-FB9C-1714-6B5B-20AD0E0B79EE}"/>
              </a:ext>
            </a:extLst>
          </p:cNvPr>
          <p:cNvSpPr>
            <a:spLocks noGrp="1"/>
          </p:cNvSpPr>
          <p:nvPr>
            <p:ph type="dt" sz="half" idx="10"/>
          </p:nvPr>
        </p:nvSpPr>
        <p:spPr/>
        <p:txBody>
          <a:bodyPr/>
          <a:lstStyle/>
          <a:p>
            <a:fld id="{382B0962-F8EC-CF4D-BE31-0E4DC9ED68CF}" type="datetimeFigureOut">
              <a:rPr lang="en-US" smtClean="0"/>
              <a:t>5/11/26</a:t>
            </a:fld>
            <a:endParaRPr lang="en-US"/>
          </a:p>
        </p:txBody>
      </p:sp>
      <p:sp>
        <p:nvSpPr>
          <p:cNvPr id="5" name="Footer Placeholder 4">
            <a:extLst>
              <a:ext uri="{FF2B5EF4-FFF2-40B4-BE49-F238E27FC236}">
                <a16:creationId xmlns:a16="http://schemas.microsoft.com/office/drawing/2014/main" id="{F7B3FDB2-D427-8692-78C2-32BED30BF7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32CD03-BE89-8494-5882-FE06F6C05E92}"/>
              </a:ext>
            </a:extLst>
          </p:cNvPr>
          <p:cNvSpPr>
            <a:spLocks noGrp="1"/>
          </p:cNvSpPr>
          <p:nvPr>
            <p:ph type="sldNum" sz="quarter" idx="12"/>
          </p:nvPr>
        </p:nvSpPr>
        <p:spPr/>
        <p:txBody>
          <a:bodyPr/>
          <a:lstStyle/>
          <a:p>
            <a:fld id="{BDC816DB-0C5F-644C-AF9B-24DC12306519}" type="slidenum">
              <a:rPr lang="en-US" smtClean="0"/>
              <a:t>‹#›</a:t>
            </a:fld>
            <a:endParaRPr lang="en-US"/>
          </a:p>
        </p:txBody>
      </p:sp>
    </p:spTree>
    <p:extLst>
      <p:ext uri="{BB962C8B-B14F-4D97-AF65-F5344CB8AC3E}">
        <p14:creationId xmlns:p14="http://schemas.microsoft.com/office/powerpoint/2010/main" val="423642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756498-4C91-8C95-1491-FC6B7BEC82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36FA55-D58A-B7DD-30E1-B0C3E775CB2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03A24-614D-CB75-DF04-826391DB80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2B0962-F8EC-CF4D-BE31-0E4DC9ED68CF}" type="datetimeFigureOut">
              <a:rPr lang="en-US" smtClean="0"/>
              <a:t>5/11/26</a:t>
            </a:fld>
            <a:endParaRPr lang="en-US"/>
          </a:p>
        </p:txBody>
      </p:sp>
      <p:sp>
        <p:nvSpPr>
          <p:cNvPr id="5" name="Footer Placeholder 4">
            <a:extLst>
              <a:ext uri="{FF2B5EF4-FFF2-40B4-BE49-F238E27FC236}">
                <a16:creationId xmlns:a16="http://schemas.microsoft.com/office/drawing/2014/main" id="{7B08B6AC-7019-9452-E9BA-E42F374C38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942240E-C8E1-7F95-4C46-EB059F4214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DC816DB-0C5F-644C-AF9B-24DC12306519}" type="slidenum">
              <a:rPr lang="en-US" smtClean="0"/>
              <a:t>‹#›</a:t>
            </a:fld>
            <a:endParaRPr lang="en-US"/>
          </a:p>
        </p:txBody>
      </p:sp>
    </p:spTree>
    <p:extLst>
      <p:ext uri="{BB962C8B-B14F-4D97-AF65-F5344CB8AC3E}">
        <p14:creationId xmlns:p14="http://schemas.microsoft.com/office/powerpoint/2010/main" val="8549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peter.amebis.si/krajsave.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F1114-4FEC-B1E1-75B6-00AA34C72759}"/>
              </a:ext>
            </a:extLst>
          </p:cNvPr>
          <p:cNvSpPr>
            <a:spLocks noGrp="1"/>
          </p:cNvSpPr>
          <p:nvPr>
            <p:ph type="ctrTitle"/>
          </p:nvPr>
        </p:nvSpPr>
        <p:spPr>
          <a:xfrm>
            <a:off x="833119" y="1122363"/>
            <a:ext cx="4497887" cy="2387600"/>
          </a:xfrm>
        </p:spPr>
        <p:txBody>
          <a:bodyPr>
            <a:normAutofit/>
          </a:bodyPr>
          <a:lstStyle/>
          <a:p>
            <a:pPr algn="l"/>
            <a:br>
              <a:rPr lang="en-US" sz="3800" dirty="0">
                <a:effectLst/>
                <a:latin typeface="Helvetica" pitchFamily="2" charset="0"/>
              </a:rPr>
            </a:br>
            <a:br>
              <a:rPr lang="en-US" sz="3800" dirty="0">
                <a:effectLst/>
                <a:latin typeface="Helvetica" pitchFamily="2" charset="0"/>
              </a:rPr>
            </a:br>
            <a:r>
              <a:rPr lang="en-US" sz="3800" dirty="0">
                <a:solidFill>
                  <a:srgbClr val="0070C0"/>
                </a:solidFill>
              </a:rPr>
              <a:t>ELITE-AI </a:t>
            </a:r>
            <a:br>
              <a:rPr lang="en-US" sz="3800" dirty="0">
                <a:solidFill>
                  <a:srgbClr val="0070C0"/>
                </a:solidFill>
              </a:rPr>
            </a:br>
            <a:r>
              <a:rPr lang="en-US" sz="3800" dirty="0">
                <a:solidFill>
                  <a:srgbClr val="0070C0"/>
                </a:solidFill>
              </a:rPr>
              <a:t>AI in Research </a:t>
            </a:r>
          </a:p>
        </p:txBody>
      </p:sp>
      <p:sp>
        <p:nvSpPr>
          <p:cNvPr id="3" name="Subtitle 2">
            <a:extLst>
              <a:ext uri="{FF2B5EF4-FFF2-40B4-BE49-F238E27FC236}">
                <a16:creationId xmlns:a16="http://schemas.microsoft.com/office/drawing/2014/main" id="{EAD607C1-7102-88D1-A46F-431E70A9C939}"/>
              </a:ext>
            </a:extLst>
          </p:cNvPr>
          <p:cNvSpPr>
            <a:spLocks noGrp="1"/>
          </p:cNvSpPr>
          <p:nvPr>
            <p:ph type="subTitle" idx="1"/>
          </p:nvPr>
        </p:nvSpPr>
        <p:spPr>
          <a:xfrm>
            <a:off x="207275" y="3602037"/>
            <a:ext cx="5929471" cy="2470225"/>
          </a:xfrm>
        </p:spPr>
        <p:txBody>
          <a:bodyPr>
            <a:normAutofit fontScale="85000" lnSpcReduction="10000"/>
          </a:bodyPr>
          <a:lstStyle/>
          <a:p>
            <a:pPr algn="l"/>
            <a:r>
              <a:rPr lang="en-US" sz="2000" dirty="0">
                <a:effectLst/>
                <a:latin typeface="Helvetica" pitchFamily="2" charset="0"/>
              </a:rPr>
              <a:t>Associate Professor Mojca Kompara Lukančič, PhD</a:t>
            </a:r>
          </a:p>
          <a:p>
            <a:pPr algn="l"/>
            <a:endParaRPr lang="en-US" sz="2000" i="1" dirty="0">
              <a:effectLst/>
              <a:latin typeface="Helvetica" pitchFamily="2" charset="0"/>
            </a:endParaRPr>
          </a:p>
          <a:p>
            <a:pPr algn="l"/>
            <a:r>
              <a:rPr lang="en-US" sz="2000" i="1" dirty="0">
                <a:effectLst/>
                <a:latin typeface="Helvetica" pitchFamily="2" charset="0"/>
              </a:rPr>
              <a:t>University of Maribor</a:t>
            </a:r>
          </a:p>
          <a:p>
            <a:pPr algn="l"/>
            <a:r>
              <a:rPr lang="en-US" sz="2000" i="1" dirty="0">
                <a:latin typeface="Helvetica" pitchFamily="2" charset="0"/>
              </a:rPr>
              <a:t>Faculty of Criminal Justice and Security, Faculty of Tourism</a:t>
            </a:r>
          </a:p>
          <a:p>
            <a:pPr algn="l"/>
            <a:endParaRPr lang="en-US" sz="2000" dirty="0">
              <a:latin typeface="Helvetica" pitchFamily="2" charset="0"/>
            </a:endParaRPr>
          </a:p>
          <a:p>
            <a:pPr algn="l"/>
            <a:r>
              <a:rPr lang="en-US" sz="2000" dirty="0">
                <a:latin typeface="Helvetica" pitchFamily="2" charset="0"/>
              </a:rPr>
              <a:t> </a:t>
            </a:r>
          </a:p>
          <a:p>
            <a:pPr algn="l"/>
            <a:r>
              <a:rPr lang="en-US" sz="2000">
                <a:latin typeface="Helvetica" pitchFamily="2" charset="0"/>
              </a:rPr>
              <a:t>7 </a:t>
            </a:r>
            <a:r>
              <a:rPr lang="en-US" sz="2000" dirty="0">
                <a:latin typeface="Helvetica" pitchFamily="2" charset="0"/>
              </a:rPr>
              <a:t>May 2026</a:t>
            </a:r>
            <a:endParaRPr lang="en-US" sz="2000" dirty="0"/>
          </a:p>
        </p:txBody>
      </p:sp>
      <p:pic>
        <p:nvPicPr>
          <p:cNvPr id="8" name="Picture 7">
            <a:extLst>
              <a:ext uri="{FF2B5EF4-FFF2-40B4-BE49-F238E27FC236}">
                <a16:creationId xmlns:a16="http://schemas.microsoft.com/office/drawing/2014/main" id="{1CA6FF9F-F9D5-3502-C148-ABB5343E7A45}"/>
              </a:ext>
            </a:extLst>
          </p:cNvPr>
          <p:cNvPicPr>
            <a:picLocks noChangeAspect="1"/>
          </p:cNvPicPr>
          <p:nvPr/>
        </p:nvPicPr>
        <p:blipFill>
          <a:blip r:embed="rId2"/>
          <a:stretch>
            <a:fillRect/>
          </a:stretch>
        </p:blipFill>
        <p:spPr>
          <a:xfrm>
            <a:off x="6096853" y="785735"/>
            <a:ext cx="2438262" cy="689896"/>
          </a:xfrm>
          <a:prstGeom prst="rect">
            <a:avLst/>
          </a:prstGeom>
        </p:spPr>
      </p:pic>
      <p:pic>
        <p:nvPicPr>
          <p:cNvPr id="5" name="Picture 4">
            <a:extLst>
              <a:ext uri="{FF2B5EF4-FFF2-40B4-BE49-F238E27FC236}">
                <a16:creationId xmlns:a16="http://schemas.microsoft.com/office/drawing/2014/main" id="{5808154F-72A0-8625-6249-E06A3B4F13FF}"/>
              </a:ext>
            </a:extLst>
          </p:cNvPr>
          <p:cNvPicPr>
            <a:picLocks noChangeAspect="1"/>
          </p:cNvPicPr>
          <p:nvPr/>
        </p:nvPicPr>
        <p:blipFill>
          <a:blip r:embed="rId3"/>
          <a:stretch>
            <a:fillRect/>
          </a:stretch>
        </p:blipFill>
        <p:spPr>
          <a:xfrm>
            <a:off x="6096001" y="2835751"/>
            <a:ext cx="2439106" cy="1146491"/>
          </a:xfrm>
          <a:prstGeom prst="rect">
            <a:avLst/>
          </a:prstGeom>
        </p:spPr>
      </p:pic>
      <p:pic>
        <p:nvPicPr>
          <p:cNvPr id="6" name="Picture 5">
            <a:extLst>
              <a:ext uri="{FF2B5EF4-FFF2-40B4-BE49-F238E27FC236}">
                <a16:creationId xmlns:a16="http://schemas.microsoft.com/office/drawing/2014/main" id="{CC7F2EBD-DD16-AB82-9EF1-2C797DE016CE}"/>
              </a:ext>
            </a:extLst>
          </p:cNvPr>
          <p:cNvPicPr>
            <a:picLocks noChangeAspect="1"/>
          </p:cNvPicPr>
          <p:nvPr/>
        </p:nvPicPr>
        <p:blipFill>
          <a:blip r:embed="rId4"/>
          <a:stretch>
            <a:fillRect/>
          </a:stretch>
        </p:blipFill>
        <p:spPr>
          <a:xfrm>
            <a:off x="9178592" y="2688777"/>
            <a:ext cx="2369932" cy="1400413"/>
          </a:xfrm>
          <a:prstGeom prst="rect">
            <a:avLst/>
          </a:prstGeom>
        </p:spPr>
      </p:pic>
      <p:pic>
        <p:nvPicPr>
          <p:cNvPr id="4" name="Picture 3">
            <a:extLst>
              <a:ext uri="{FF2B5EF4-FFF2-40B4-BE49-F238E27FC236}">
                <a16:creationId xmlns:a16="http://schemas.microsoft.com/office/drawing/2014/main" id="{AEEF0CAB-3291-44D9-818E-BC931F5EB1FE}"/>
              </a:ext>
            </a:extLst>
          </p:cNvPr>
          <p:cNvPicPr>
            <a:picLocks noChangeAspect="1"/>
          </p:cNvPicPr>
          <p:nvPr/>
        </p:nvPicPr>
        <p:blipFill>
          <a:blip r:embed="rId5"/>
          <a:stretch>
            <a:fillRect/>
          </a:stretch>
        </p:blipFill>
        <p:spPr>
          <a:xfrm>
            <a:off x="6096000" y="5365574"/>
            <a:ext cx="2439106" cy="652460"/>
          </a:xfrm>
          <a:prstGeom prst="rect">
            <a:avLst/>
          </a:prstGeom>
        </p:spPr>
      </p:pic>
      <p:cxnSp>
        <p:nvCxnSpPr>
          <p:cNvPr id="14" name="Straight Connector 13">
            <a:extLst>
              <a:ext uri="{FF2B5EF4-FFF2-40B4-BE49-F238E27FC236}">
                <a16:creationId xmlns:a16="http://schemas.microsoft.com/office/drawing/2014/main" id="{DC034BB4-8B50-4484-85C4-0CE4699284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56858" y="0"/>
            <a:ext cx="0" cy="6858000"/>
          </a:xfrm>
          <a:prstGeom prst="line">
            <a:avLst/>
          </a:prstGeom>
          <a:ln w="3810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55F90F-0F1C-003C-2351-5E09B93A3CC6}"/>
              </a:ext>
            </a:extLst>
          </p:cNvPr>
          <p:cNvPicPr>
            <a:picLocks noChangeAspect="1"/>
          </p:cNvPicPr>
          <p:nvPr/>
        </p:nvPicPr>
        <p:blipFill>
          <a:blip r:embed="rId6"/>
          <a:stretch>
            <a:fillRect/>
          </a:stretch>
        </p:blipFill>
        <p:spPr>
          <a:xfrm>
            <a:off x="9179859" y="633265"/>
            <a:ext cx="2368665" cy="994840"/>
          </a:xfrm>
          <a:prstGeom prst="rect">
            <a:avLst/>
          </a:prstGeom>
        </p:spPr>
      </p:pic>
      <p:cxnSp>
        <p:nvCxnSpPr>
          <p:cNvPr id="16" name="Straight Connector 15">
            <a:extLst>
              <a:ext uri="{FF2B5EF4-FFF2-40B4-BE49-F238E27FC236}">
                <a16:creationId xmlns:a16="http://schemas.microsoft.com/office/drawing/2014/main" id="{81B200F7-B57A-4824-BB91-B6624450A5A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228770"/>
            <a:ext cx="609600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A92245C-961F-47D5-9691-272D28692D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136750" y="4581803"/>
            <a:ext cx="6055250"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BA906355-6CFA-D1F4-BF12-8004078139D3}"/>
              </a:ext>
            </a:extLst>
          </p:cNvPr>
          <p:cNvPicPr>
            <a:picLocks noChangeAspect="1"/>
          </p:cNvPicPr>
          <p:nvPr/>
        </p:nvPicPr>
        <p:blipFill>
          <a:blip r:embed="rId7"/>
          <a:stretch>
            <a:fillRect/>
          </a:stretch>
        </p:blipFill>
        <p:spPr>
          <a:xfrm>
            <a:off x="9178592" y="5321503"/>
            <a:ext cx="2369932" cy="740603"/>
          </a:xfrm>
          <a:prstGeom prst="rect">
            <a:avLst/>
          </a:prstGeom>
        </p:spPr>
      </p:pic>
    </p:spTree>
    <p:extLst>
      <p:ext uri="{BB962C8B-B14F-4D97-AF65-F5344CB8AC3E}">
        <p14:creationId xmlns:p14="http://schemas.microsoft.com/office/powerpoint/2010/main" val="2009886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B53B2-AB63-6BEC-481E-5AD280C24212}"/>
              </a:ext>
            </a:extLst>
          </p:cNvPr>
          <p:cNvSpPr>
            <a:spLocks noGrp="1"/>
          </p:cNvSpPr>
          <p:nvPr>
            <p:ph type="title"/>
          </p:nvPr>
        </p:nvSpPr>
        <p:spPr/>
        <p:txBody>
          <a:bodyPr/>
          <a:lstStyle/>
          <a:p>
            <a:r>
              <a:rPr lang="en-US" dirty="0"/>
              <a:t>AI in Research </a:t>
            </a:r>
          </a:p>
        </p:txBody>
      </p:sp>
      <p:sp>
        <p:nvSpPr>
          <p:cNvPr id="3" name="Content Placeholder 2">
            <a:extLst>
              <a:ext uri="{FF2B5EF4-FFF2-40B4-BE49-F238E27FC236}">
                <a16:creationId xmlns:a16="http://schemas.microsoft.com/office/drawing/2014/main" id="{03294CE8-4B03-5779-8C72-8ED4C06C12FC}"/>
              </a:ext>
            </a:extLst>
          </p:cNvPr>
          <p:cNvSpPr>
            <a:spLocks noGrp="1"/>
          </p:cNvSpPr>
          <p:nvPr>
            <p:ph idx="1"/>
          </p:nvPr>
        </p:nvSpPr>
        <p:spPr/>
        <p:txBody>
          <a:bodyPr/>
          <a:lstStyle/>
          <a:p>
            <a:pPr marL="0" indent="0" algn="ctr">
              <a:buNone/>
            </a:pPr>
            <a:r>
              <a:rPr lang="en-US" sz="3000" dirty="0"/>
              <a:t>Rule-based </a:t>
            </a:r>
            <a:r>
              <a:rPr lang="en-US" sz="3000" dirty="0" err="1">
                <a:highlight>
                  <a:srgbClr val="FFFF00"/>
                </a:highlight>
              </a:rPr>
              <a:t>Krajšavar</a:t>
            </a:r>
            <a:r>
              <a:rPr lang="en-US" sz="3000" dirty="0"/>
              <a:t> algorithm </a:t>
            </a:r>
          </a:p>
          <a:p>
            <a:pPr marL="0" indent="0" algn="ctr">
              <a:buNone/>
            </a:pPr>
            <a:r>
              <a:rPr lang="en-US" sz="3000" dirty="0"/>
              <a:t>vs </a:t>
            </a:r>
          </a:p>
          <a:p>
            <a:pPr marL="0" indent="0" algn="ctr">
              <a:buNone/>
            </a:pPr>
            <a:r>
              <a:rPr lang="en-US" sz="3000" dirty="0">
                <a:highlight>
                  <a:srgbClr val="FFFF00"/>
                </a:highlight>
              </a:rPr>
              <a:t>Copilot</a:t>
            </a:r>
            <a:r>
              <a:rPr lang="en-US" sz="3000" dirty="0"/>
              <a:t> (UM), </a:t>
            </a:r>
            <a:r>
              <a:rPr lang="en-US" sz="3000" dirty="0">
                <a:highlight>
                  <a:srgbClr val="FFFF00"/>
                </a:highlight>
              </a:rPr>
              <a:t>Perplexity</a:t>
            </a:r>
            <a:r>
              <a:rPr lang="en-US" sz="3000" dirty="0"/>
              <a:t> and </a:t>
            </a:r>
            <a:r>
              <a:rPr lang="en-US" sz="3000" dirty="0">
                <a:highlight>
                  <a:srgbClr val="FFFF00"/>
                </a:highlight>
              </a:rPr>
              <a:t>ChatGPT</a:t>
            </a:r>
            <a:endParaRPr lang="en-US" sz="3000" dirty="0">
              <a:effectLst/>
              <a:highlight>
                <a:srgbClr val="FFFF00"/>
              </a:highlight>
              <a:ea typeface="Aptos" panose="020B0004020202020204" pitchFamily="34" charset="0"/>
              <a:cs typeface="Arial" panose="020B0604020202020204" pitchFamily="34" charset="0"/>
            </a:endParaRPr>
          </a:p>
          <a:p>
            <a:endParaRPr lang="en-US" sz="1800" dirty="0">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643576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2ABF9-B0C6-141E-192A-6EC9A84E12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A487B-3FC2-3C54-9060-F751F842B790}"/>
              </a:ext>
            </a:extLst>
          </p:cNvPr>
          <p:cNvSpPr>
            <a:spLocks noGrp="1"/>
          </p:cNvSpPr>
          <p:nvPr>
            <p:ph type="title"/>
          </p:nvPr>
        </p:nvSpPr>
        <p:spPr/>
        <p:txBody>
          <a:bodyPr/>
          <a:lstStyle/>
          <a:p>
            <a:r>
              <a:rPr lang="en-US" dirty="0" err="1"/>
              <a:t>Krajšavar</a:t>
            </a:r>
            <a:r>
              <a:rPr lang="en-US" dirty="0"/>
              <a:t>         </a:t>
            </a:r>
            <a:r>
              <a:rPr lang="sl-SI" sz="1800" u="sng" kern="0" dirty="0">
                <a:solidFill>
                  <a:srgbClr val="0000FF"/>
                </a:solidFill>
                <a:effectLst/>
                <a:highlight>
                  <a:srgbClr val="FFFF00"/>
                </a:highlight>
                <a:latin typeface="Times New Roman" panose="02020603050405020304" pitchFamily="18" charset="0"/>
                <a:ea typeface="Times New Roman" panose="02020603050405020304" pitchFamily="18" charset="0"/>
                <a:hlinkClick r:id="rId2"/>
              </a:rPr>
              <a:t>https://peter.amebis.si/krajsave.html</a:t>
            </a:r>
            <a:r>
              <a:rPr lang="en-US" dirty="0">
                <a:effectLst/>
              </a:rPr>
              <a:t> </a:t>
            </a:r>
            <a:r>
              <a:rPr lang="en-US" dirty="0"/>
              <a:t> </a:t>
            </a:r>
          </a:p>
        </p:txBody>
      </p:sp>
      <p:pic>
        <p:nvPicPr>
          <p:cNvPr id="4" name="Content Placeholder 3" descr="A screenshot of a computer&#10;&#10;Description automatically generated">
            <a:extLst>
              <a:ext uri="{FF2B5EF4-FFF2-40B4-BE49-F238E27FC236}">
                <a16:creationId xmlns:a16="http://schemas.microsoft.com/office/drawing/2014/main" id="{5451D5C5-0CAD-70AE-DEB8-66E6D0292B54}"/>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bwMode="auto">
          <a:xfrm>
            <a:off x="1689101" y="1690688"/>
            <a:ext cx="9700510" cy="423417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135380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4BC9E-084C-01E4-CDB9-7B5882EF6E00}"/>
              </a:ext>
            </a:extLst>
          </p:cNvPr>
          <p:cNvSpPr>
            <a:spLocks noGrp="1"/>
          </p:cNvSpPr>
          <p:nvPr>
            <p:ph type="title"/>
          </p:nvPr>
        </p:nvSpPr>
        <p:spPr/>
        <p:txBody>
          <a:bodyPr>
            <a:normAutofit/>
          </a:bodyPr>
          <a:lstStyle/>
          <a:p>
            <a:r>
              <a:rPr lang="en-GB" sz="2500" b="1" dirty="0">
                <a:effectLst/>
                <a:latin typeface="+mn-lt"/>
                <a:ea typeface="Times New Roman" panose="02020603050405020304" pitchFamily="18" charset="0"/>
              </a:rPr>
              <a:t>The algorithm for automatic recognition of abbreviations and expansions in electronic texts</a:t>
            </a:r>
            <a:br>
              <a:rPr lang="en-US" sz="2500" dirty="0">
                <a:effectLst/>
                <a:latin typeface="+mn-lt"/>
                <a:ea typeface="Times New Roman" panose="02020603050405020304" pitchFamily="18" charset="0"/>
              </a:rPr>
            </a:br>
            <a:endParaRPr lang="en-US" sz="2500" dirty="0">
              <a:latin typeface="+mn-lt"/>
            </a:endParaRPr>
          </a:p>
        </p:txBody>
      </p:sp>
      <p:sp>
        <p:nvSpPr>
          <p:cNvPr id="3" name="Content Placeholder 2">
            <a:extLst>
              <a:ext uri="{FF2B5EF4-FFF2-40B4-BE49-F238E27FC236}">
                <a16:creationId xmlns:a16="http://schemas.microsoft.com/office/drawing/2014/main" id="{F725C651-F9E5-A4A3-E78C-E520DF9A6E5A}"/>
              </a:ext>
            </a:extLst>
          </p:cNvPr>
          <p:cNvSpPr>
            <a:spLocks noGrp="1"/>
          </p:cNvSpPr>
          <p:nvPr>
            <p:ph idx="1"/>
          </p:nvPr>
        </p:nvSpPr>
        <p:spPr>
          <a:xfrm>
            <a:off x="700221" y="1690688"/>
            <a:ext cx="10653579" cy="5216540"/>
          </a:xfrm>
        </p:spPr>
        <p:txBody>
          <a:bodyPr>
            <a:normAutofit/>
          </a:bodyPr>
          <a:lstStyle/>
          <a:p>
            <a:r>
              <a:rPr lang="en-GB" sz="2500" dirty="0">
                <a:effectLst/>
                <a:highlight>
                  <a:srgbClr val="FFFF00"/>
                </a:highlight>
                <a:ea typeface="Times New Roman" panose="02020603050405020304" pitchFamily="18" charset="0"/>
              </a:rPr>
              <a:t>Algorithms</a:t>
            </a:r>
            <a:r>
              <a:rPr lang="en-GB" sz="2500" dirty="0">
                <a:effectLst/>
                <a:ea typeface="Times New Roman" panose="02020603050405020304" pitchFamily="18" charset="0"/>
              </a:rPr>
              <a:t> for automatic recognition of abbreviations and expansions in electronic texts have been researched for almost </a:t>
            </a:r>
            <a:r>
              <a:rPr lang="en-GB" sz="2500" dirty="0">
                <a:effectLst/>
                <a:highlight>
                  <a:srgbClr val="FFFF00"/>
                </a:highlight>
                <a:ea typeface="Times New Roman" panose="02020603050405020304" pitchFamily="18" charset="0"/>
              </a:rPr>
              <a:t>three decades</a:t>
            </a:r>
            <a:r>
              <a:rPr lang="en-GB" sz="2500" dirty="0">
                <a:effectLst/>
                <a:ea typeface="Times New Roman" panose="02020603050405020304" pitchFamily="18" charset="0"/>
              </a:rPr>
              <a:t>. </a:t>
            </a:r>
          </a:p>
          <a:p>
            <a:r>
              <a:rPr lang="en-GB" sz="2500" dirty="0">
                <a:effectLst/>
                <a:highlight>
                  <a:srgbClr val="FFFF00"/>
                </a:highlight>
                <a:ea typeface="Times New Roman" panose="02020603050405020304" pitchFamily="18" charset="0"/>
              </a:rPr>
              <a:t>The first </a:t>
            </a:r>
            <a:r>
              <a:rPr lang="en-GB" sz="2500" dirty="0">
                <a:effectLst/>
                <a:ea typeface="Times New Roman" panose="02020603050405020304" pitchFamily="18" charset="0"/>
              </a:rPr>
              <a:t>in </a:t>
            </a:r>
            <a:r>
              <a:rPr lang="en-GB" sz="2500" dirty="0">
                <a:effectLst/>
                <a:highlight>
                  <a:srgbClr val="FFFF00"/>
                </a:highlight>
                <a:ea typeface="Times New Roman" panose="02020603050405020304" pitchFamily="18" charset="0"/>
              </a:rPr>
              <a:t>1999</a:t>
            </a:r>
            <a:r>
              <a:rPr lang="en-GB" sz="2500" dirty="0">
                <a:effectLst/>
                <a:ea typeface="Times New Roman" panose="02020603050405020304" pitchFamily="18" charset="0"/>
              </a:rPr>
              <a:t> by </a:t>
            </a:r>
            <a:r>
              <a:rPr lang="en-GB" sz="2500" dirty="0" err="1">
                <a:effectLst/>
                <a:ea typeface="Times New Roman" panose="02020603050405020304" pitchFamily="18" charset="0"/>
              </a:rPr>
              <a:t>Taghva</a:t>
            </a:r>
            <a:r>
              <a:rPr lang="en-GB" sz="2500" dirty="0">
                <a:effectLst/>
                <a:ea typeface="Times New Roman" panose="02020603050405020304" pitchFamily="18" charset="0"/>
              </a:rPr>
              <a:t> and Gilbreth (1999), their pioneer approach was followed by Yeates (1999), Larkey (2000), Byrd and Park (2001), Schwartz and Hearst (2003), Zahariev (2004), Jun Xu Yalou and Huang (2005), Adam (2006), </a:t>
            </a:r>
            <a:r>
              <a:rPr lang="en-GB" sz="2500" dirty="0" err="1">
                <a:effectLst/>
                <a:ea typeface="Times New Roman" panose="02020603050405020304" pitchFamily="18" charset="0"/>
              </a:rPr>
              <a:t>Šateva</a:t>
            </a:r>
            <a:r>
              <a:rPr lang="en-GB" sz="2500" dirty="0">
                <a:effectLst/>
                <a:ea typeface="Times New Roman" panose="02020603050405020304" pitchFamily="18" charset="0"/>
              </a:rPr>
              <a:t> and Nikolov (2008) and Kompara Lukančič (2009, 2011, 2018).  </a:t>
            </a:r>
          </a:p>
          <a:p>
            <a:r>
              <a:rPr lang="en-GB" sz="2500" dirty="0">
                <a:effectLst/>
                <a:highlight>
                  <a:srgbClr val="FFFF00"/>
                </a:highlight>
                <a:ea typeface="Times New Roman" panose="02020603050405020304" pitchFamily="18" charset="0"/>
              </a:rPr>
              <a:t>All algorithms </a:t>
            </a:r>
            <a:r>
              <a:rPr lang="en-GB" sz="2500" dirty="0">
                <a:effectLst/>
                <a:ea typeface="Times New Roman" panose="02020603050405020304" pitchFamily="18" charset="0"/>
              </a:rPr>
              <a:t>focused on the recognition of abbreviations and expansions in </a:t>
            </a:r>
            <a:r>
              <a:rPr lang="en-GB" sz="2500" dirty="0">
                <a:effectLst/>
                <a:highlight>
                  <a:srgbClr val="FFFF00"/>
                </a:highlight>
                <a:ea typeface="Times New Roman" panose="02020603050405020304" pitchFamily="18" charset="0"/>
              </a:rPr>
              <a:t>English texts</a:t>
            </a:r>
            <a:r>
              <a:rPr lang="en-GB" sz="2500" dirty="0">
                <a:effectLst/>
                <a:ea typeface="Times New Roman" panose="02020603050405020304" pitchFamily="18" charset="0"/>
              </a:rPr>
              <a:t>, mainly in the </a:t>
            </a:r>
            <a:r>
              <a:rPr lang="en-GB" sz="2500" dirty="0">
                <a:effectLst/>
                <a:highlight>
                  <a:srgbClr val="FFFF00"/>
                </a:highlight>
                <a:ea typeface="Times New Roman" panose="02020603050405020304" pitchFamily="18" charset="0"/>
              </a:rPr>
              <a:t>field of medicine </a:t>
            </a:r>
            <a:r>
              <a:rPr lang="en-GB" sz="2500" dirty="0">
                <a:effectLst/>
                <a:ea typeface="Times New Roman" panose="02020603050405020304" pitchFamily="18" charset="0"/>
              </a:rPr>
              <a:t>(Schwartz and Hearst 2003). </a:t>
            </a:r>
          </a:p>
          <a:p>
            <a:endParaRPr lang="en-US" dirty="0"/>
          </a:p>
        </p:txBody>
      </p:sp>
    </p:spTree>
    <p:extLst>
      <p:ext uri="{BB962C8B-B14F-4D97-AF65-F5344CB8AC3E}">
        <p14:creationId xmlns:p14="http://schemas.microsoft.com/office/powerpoint/2010/main" val="4051952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CF15219-885D-D3F1-4883-445B420B873A}"/>
              </a:ext>
            </a:extLst>
          </p:cNvPr>
          <p:cNvSpPr>
            <a:spLocks noGrp="1"/>
          </p:cNvSpPr>
          <p:nvPr>
            <p:ph idx="1"/>
          </p:nvPr>
        </p:nvSpPr>
        <p:spPr>
          <a:xfrm>
            <a:off x="838200" y="785446"/>
            <a:ext cx="10515600" cy="5391517"/>
          </a:xfrm>
        </p:spPr>
        <p:txBody>
          <a:bodyPr/>
          <a:lstStyle/>
          <a:p>
            <a:r>
              <a:rPr lang="en-GB" dirty="0">
                <a:ea typeface="Times New Roman" panose="02020603050405020304" pitchFamily="18" charset="0"/>
              </a:rPr>
              <a:t>Kompara Lukančič (</a:t>
            </a:r>
            <a:r>
              <a:rPr lang="en-GB" dirty="0">
                <a:highlight>
                  <a:srgbClr val="FFFF00"/>
                </a:highlight>
                <a:ea typeface="Times New Roman" panose="02020603050405020304" pitchFamily="18" charset="0"/>
              </a:rPr>
              <a:t>2011</a:t>
            </a:r>
            <a:r>
              <a:rPr lang="en-GB" dirty="0">
                <a:ea typeface="Times New Roman" panose="02020603050405020304" pitchFamily="18" charset="0"/>
              </a:rPr>
              <a:t>, </a:t>
            </a:r>
            <a:r>
              <a:rPr lang="en-GB" dirty="0">
                <a:highlight>
                  <a:srgbClr val="FFFF00"/>
                </a:highlight>
                <a:ea typeface="Times New Roman" panose="02020603050405020304" pitchFamily="18" charset="0"/>
              </a:rPr>
              <a:t>2018</a:t>
            </a:r>
            <a:r>
              <a:rPr lang="en-GB" dirty="0">
                <a:ea typeface="Times New Roman" panose="02020603050405020304" pitchFamily="18" charset="0"/>
              </a:rPr>
              <a:t>) developed the </a:t>
            </a:r>
            <a:r>
              <a:rPr lang="en-GB" dirty="0">
                <a:highlight>
                  <a:srgbClr val="FFFF00"/>
                </a:highlight>
                <a:ea typeface="Times New Roman" panose="02020603050405020304" pitchFamily="18" charset="0"/>
              </a:rPr>
              <a:t>first algorithm </a:t>
            </a:r>
            <a:r>
              <a:rPr lang="en-GB" dirty="0">
                <a:ea typeface="Times New Roman" panose="02020603050405020304" pitchFamily="18" charset="0"/>
              </a:rPr>
              <a:t>for the recognition of abbreviations and expansions in </a:t>
            </a:r>
            <a:r>
              <a:rPr lang="en-GB" dirty="0">
                <a:highlight>
                  <a:srgbClr val="FFFF00"/>
                </a:highlight>
                <a:ea typeface="Times New Roman" panose="02020603050405020304" pitchFamily="18" charset="0"/>
              </a:rPr>
              <a:t>the Slovene language</a:t>
            </a:r>
            <a:r>
              <a:rPr lang="en-GB" dirty="0">
                <a:ea typeface="Times New Roman" panose="02020603050405020304" pitchFamily="18" charset="0"/>
              </a:rPr>
              <a:t>. </a:t>
            </a:r>
          </a:p>
          <a:p>
            <a:r>
              <a:rPr lang="en-GB" dirty="0">
                <a:ea typeface="Times New Roman" panose="02020603050405020304" pitchFamily="18" charset="0"/>
              </a:rPr>
              <a:t>In the following years the algorithm has been </a:t>
            </a:r>
            <a:r>
              <a:rPr lang="en-GB" dirty="0">
                <a:highlight>
                  <a:srgbClr val="FFFF00"/>
                </a:highlight>
                <a:ea typeface="Times New Roman" panose="02020603050405020304" pitchFamily="18" charset="0"/>
              </a:rPr>
              <a:t>modified</a:t>
            </a:r>
            <a:r>
              <a:rPr lang="en-GB" dirty="0">
                <a:ea typeface="Times New Roman" panose="02020603050405020304" pitchFamily="18" charset="0"/>
              </a:rPr>
              <a:t>, improved and adapted (Kompara Lukančič, 2009, 2011, 2018) several times, also for the </a:t>
            </a:r>
            <a:r>
              <a:rPr lang="en-GB" dirty="0">
                <a:highlight>
                  <a:srgbClr val="FFFF00"/>
                </a:highlight>
                <a:ea typeface="Times New Roman" panose="02020603050405020304" pitchFamily="18" charset="0"/>
              </a:rPr>
              <a:t>filtration of English texts</a:t>
            </a:r>
            <a:r>
              <a:rPr lang="en-GB" dirty="0">
                <a:ea typeface="Times New Roman" panose="02020603050405020304" pitchFamily="18" charset="0"/>
              </a:rPr>
              <a:t>. </a:t>
            </a:r>
          </a:p>
          <a:p>
            <a:r>
              <a:rPr lang="en-GB" dirty="0">
                <a:ea typeface="Times New Roman" panose="02020603050405020304" pitchFamily="18" charset="0"/>
              </a:rPr>
              <a:t>Thanks to the support of </a:t>
            </a:r>
            <a:r>
              <a:rPr lang="en-GB" dirty="0">
                <a:highlight>
                  <a:srgbClr val="FFFF00"/>
                </a:highlight>
                <a:ea typeface="Times New Roman" panose="02020603050405020304" pitchFamily="18" charset="0"/>
              </a:rPr>
              <a:t>Peter Holozan</a:t>
            </a:r>
            <a:r>
              <a:rPr lang="en-GB" dirty="0">
                <a:ea typeface="Times New Roman" panose="02020603050405020304" pitchFamily="18" charset="0"/>
              </a:rPr>
              <a:t>, PhD, an IT specialist who developed the last version of the algorithm.</a:t>
            </a:r>
          </a:p>
          <a:p>
            <a:r>
              <a:rPr lang="en-GB" dirty="0">
                <a:ea typeface="Times New Roman" panose="02020603050405020304" pitchFamily="18" charset="0"/>
              </a:rPr>
              <a:t>The </a:t>
            </a:r>
            <a:r>
              <a:rPr lang="en-GB" dirty="0">
                <a:highlight>
                  <a:srgbClr val="FFFF00"/>
                </a:highlight>
                <a:ea typeface="Times New Roman" panose="02020603050405020304" pitchFamily="18" charset="0"/>
              </a:rPr>
              <a:t>algorithm</a:t>
            </a:r>
            <a:r>
              <a:rPr lang="en-GB" dirty="0">
                <a:ea typeface="Times New Roman" panose="02020603050405020304" pitchFamily="18" charset="0"/>
              </a:rPr>
              <a:t> is able to </a:t>
            </a:r>
            <a:r>
              <a:rPr lang="en-GB" dirty="0">
                <a:highlight>
                  <a:srgbClr val="FFFF00"/>
                </a:highlight>
                <a:ea typeface="Times New Roman" panose="02020603050405020304" pitchFamily="18" charset="0"/>
              </a:rPr>
              <a:t>filter larger texts </a:t>
            </a:r>
            <a:r>
              <a:rPr lang="en-GB" dirty="0">
                <a:ea typeface="Times New Roman" panose="02020603050405020304" pitchFamily="18" charset="0"/>
              </a:rPr>
              <a:t>and extract abbreviations and expansions also from English texts.</a:t>
            </a:r>
            <a:endParaRPr lang="en-US" dirty="0">
              <a:ea typeface="Times New Roman" panose="02020603050405020304" pitchFamily="18" charset="0"/>
            </a:endParaRPr>
          </a:p>
          <a:p>
            <a:endParaRPr lang="en-US" dirty="0"/>
          </a:p>
        </p:txBody>
      </p:sp>
    </p:spTree>
    <p:extLst>
      <p:ext uri="{BB962C8B-B14F-4D97-AF65-F5344CB8AC3E}">
        <p14:creationId xmlns:p14="http://schemas.microsoft.com/office/powerpoint/2010/main" val="25256042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F893B-E31E-BE38-FF1C-896B4BE701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B356D9-E067-212E-91A2-1ABA5978042A}"/>
              </a:ext>
            </a:extLst>
          </p:cNvPr>
          <p:cNvSpPr>
            <a:spLocks noGrp="1"/>
          </p:cNvSpPr>
          <p:nvPr>
            <p:ph type="title"/>
          </p:nvPr>
        </p:nvSpPr>
        <p:spPr/>
        <p:txBody>
          <a:bodyPr/>
          <a:lstStyle/>
          <a:p>
            <a:r>
              <a:rPr lang="en-US" dirty="0" err="1"/>
              <a:t>Krajšavar</a:t>
            </a:r>
            <a:endParaRPr lang="en-US" dirty="0"/>
          </a:p>
        </p:txBody>
      </p:sp>
      <p:sp>
        <p:nvSpPr>
          <p:cNvPr id="3" name="Content Placeholder 2">
            <a:extLst>
              <a:ext uri="{FF2B5EF4-FFF2-40B4-BE49-F238E27FC236}">
                <a16:creationId xmlns:a16="http://schemas.microsoft.com/office/drawing/2014/main" id="{EDB0A6BC-7968-39DA-79B8-A0727B66E93D}"/>
              </a:ext>
            </a:extLst>
          </p:cNvPr>
          <p:cNvSpPr>
            <a:spLocks noGrp="1"/>
          </p:cNvSpPr>
          <p:nvPr>
            <p:ph idx="1"/>
          </p:nvPr>
        </p:nvSpPr>
        <p:spPr/>
        <p:txBody>
          <a:bodyPr>
            <a:normAutofit fontScale="85000" lnSpcReduction="20000"/>
          </a:bodyPr>
          <a:lstStyle/>
          <a:p>
            <a:r>
              <a:rPr lang="en-GB" dirty="0">
                <a:ea typeface="Times New Roman" panose="02020603050405020304" pitchFamily="18" charset="0"/>
              </a:rPr>
              <a:t>The algorithm </a:t>
            </a:r>
            <a:r>
              <a:rPr lang="en-GB" dirty="0" err="1">
                <a:ea typeface="Times New Roman" panose="02020603050405020304" pitchFamily="18" charset="0"/>
              </a:rPr>
              <a:t>Krajšavar</a:t>
            </a:r>
            <a:r>
              <a:rPr lang="en-GB" dirty="0">
                <a:ea typeface="Times New Roman" panose="02020603050405020304" pitchFamily="18" charset="0"/>
              </a:rPr>
              <a:t> </a:t>
            </a:r>
            <a:r>
              <a:rPr lang="en-GB" dirty="0">
                <a:highlight>
                  <a:srgbClr val="FFFF00"/>
                </a:highlight>
                <a:ea typeface="Times New Roman" panose="02020603050405020304" pitchFamily="18" charset="0"/>
              </a:rPr>
              <a:t>does not need an external server </a:t>
            </a:r>
            <a:r>
              <a:rPr lang="en-GB" dirty="0">
                <a:ea typeface="Times New Roman" panose="02020603050405020304" pitchFamily="18" charset="0"/>
              </a:rPr>
              <a:t>and is written in </a:t>
            </a:r>
            <a:r>
              <a:rPr lang="en-GB" dirty="0">
                <a:highlight>
                  <a:srgbClr val="FFFF00"/>
                </a:highlight>
                <a:ea typeface="Times New Roman" panose="02020603050405020304" pitchFamily="18" charset="0"/>
              </a:rPr>
              <a:t>JavaScript</a:t>
            </a:r>
            <a:r>
              <a:rPr lang="en-GB" dirty="0">
                <a:ea typeface="Times New Roman" panose="02020603050405020304" pitchFamily="18" charset="0"/>
              </a:rPr>
              <a:t> and is included in the file </a:t>
            </a:r>
            <a:r>
              <a:rPr lang="en-GB" dirty="0" err="1">
                <a:ea typeface="Times New Roman" panose="02020603050405020304" pitchFamily="18" charset="0"/>
              </a:rPr>
              <a:t>krajšave.html</a:t>
            </a:r>
            <a:r>
              <a:rPr lang="en-GB" dirty="0">
                <a:ea typeface="Times New Roman" panose="02020603050405020304" pitchFamily="18" charset="0"/>
              </a:rPr>
              <a:t>. </a:t>
            </a:r>
          </a:p>
          <a:p>
            <a:r>
              <a:rPr lang="en-GB" dirty="0">
                <a:ea typeface="Times New Roman" panose="02020603050405020304" pitchFamily="18" charset="0"/>
              </a:rPr>
              <a:t>By clicking “Poišči krajšave in kopiraj" (find abbreviations and copy) the function “</a:t>
            </a:r>
            <a:r>
              <a:rPr lang="en-GB" dirty="0" err="1">
                <a:ea typeface="Times New Roman" panose="02020603050405020304" pitchFamily="18" charset="0"/>
              </a:rPr>
              <a:t>isciKrajsave</a:t>
            </a:r>
            <a:r>
              <a:rPr lang="en-GB" dirty="0">
                <a:ea typeface="Times New Roman" panose="02020603050405020304" pitchFamily="18" charset="0"/>
              </a:rPr>
              <a:t>” (find abbreviations) is recalled. </a:t>
            </a:r>
          </a:p>
          <a:p>
            <a:r>
              <a:rPr lang="en-GB" dirty="0">
                <a:ea typeface="Times New Roman" panose="02020603050405020304" pitchFamily="18" charset="0"/>
              </a:rPr>
              <a:t>In such way the text is read from the input file and is sent to the function of tokenization that cuts the text into words with the help of the regular expression. </a:t>
            </a:r>
          </a:p>
          <a:p>
            <a:r>
              <a:rPr lang="en-GB" dirty="0">
                <a:ea typeface="Times New Roman" panose="02020603050405020304" pitchFamily="18" charset="0"/>
              </a:rPr>
              <a:t>In the implementation in Python an external library </a:t>
            </a:r>
            <a:r>
              <a:rPr lang="en-GB" dirty="0" err="1">
                <a:ea typeface="Times New Roman" panose="02020603050405020304" pitchFamily="18" charset="0"/>
              </a:rPr>
              <a:t>nltk.tokenize</a:t>
            </a:r>
            <a:r>
              <a:rPr lang="en-GB" dirty="0">
                <a:ea typeface="Times New Roman" panose="02020603050405020304" pitchFamily="18" charset="0"/>
              </a:rPr>
              <a:t> was used, in JavaScript the tokenization was written manually in order to avoid any unnecessary external dependencies that might complicate the usage of the webpage elsewhere. </a:t>
            </a:r>
          </a:p>
          <a:p>
            <a:r>
              <a:rPr lang="en-GB" dirty="0">
                <a:ea typeface="Times New Roman" panose="02020603050405020304" pitchFamily="18" charset="0"/>
              </a:rPr>
              <a:t>The </a:t>
            </a:r>
            <a:r>
              <a:rPr lang="en-GB" dirty="0">
                <a:highlight>
                  <a:srgbClr val="FFFF00"/>
                </a:highlight>
                <a:ea typeface="Times New Roman" panose="02020603050405020304" pitchFamily="18" charset="0"/>
              </a:rPr>
              <a:t>candidates</a:t>
            </a:r>
            <a:r>
              <a:rPr lang="en-GB" dirty="0">
                <a:ea typeface="Times New Roman" panose="02020603050405020304" pitchFamily="18" charset="0"/>
              </a:rPr>
              <a:t> for abbreviations are given in the </a:t>
            </a:r>
            <a:r>
              <a:rPr lang="en-GB" dirty="0">
                <a:highlight>
                  <a:srgbClr val="FFFF00"/>
                </a:highlight>
                <a:ea typeface="Times New Roman" panose="02020603050405020304" pitchFamily="18" charset="0"/>
              </a:rPr>
              <a:t>sequence “result” </a:t>
            </a:r>
            <a:r>
              <a:rPr lang="en-GB" dirty="0">
                <a:ea typeface="Times New Roman" panose="02020603050405020304" pitchFamily="18" charset="0"/>
              </a:rPr>
              <a:t>that at the end is written in the output file. At the very end the sequence is copied in the clipboard in order to enable further work and editing. </a:t>
            </a:r>
            <a:endParaRPr lang="en-US" dirty="0">
              <a:ea typeface="Times New Roman" panose="02020603050405020304" pitchFamily="18" charset="0"/>
            </a:endParaRPr>
          </a:p>
          <a:p>
            <a:endParaRPr lang="en-US" dirty="0"/>
          </a:p>
        </p:txBody>
      </p:sp>
    </p:spTree>
    <p:extLst>
      <p:ext uri="{BB962C8B-B14F-4D97-AF65-F5344CB8AC3E}">
        <p14:creationId xmlns:p14="http://schemas.microsoft.com/office/powerpoint/2010/main" val="1095477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52BA-31A9-F3B5-CB48-FA63B64BC629}"/>
              </a:ext>
            </a:extLst>
          </p:cNvPr>
          <p:cNvSpPr>
            <a:spLocks noGrp="1"/>
          </p:cNvSpPr>
          <p:nvPr>
            <p:ph type="title"/>
          </p:nvPr>
        </p:nvSpPr>
        <p:spPr/>
        <p:txBody>
          <a:bodyPr/>
          <a:lstStyle/>
          <a:p>
            <a:r>
              <a:rPr lang="en-US" dirty="0"/>
              <a:t>AI Tools</a:t>
            </a:r>
          </a:p>
        </p:txBody>
      </p:sp>
      <p:sp>
        <p:nvSpPr>
          <p:cNvPr id="3" name="Content Placeholder 2">
            <a:extLst>
              <a:ext uri="{FF2B5EF4-FFF2-40B4-BE49-F238E27FC236}">
                <a16:creationId xmlns:a16="http://schemas.microsoft.com/office/drawing/2014/main" id="{1F44FC52-2932-216E-D2E0-6C8BD45D2921}"/>
              </a:ext>
            </a:extLst>
          </p:cNvPr>
          <p:cNvSpPr>
            <a:spLocks noGrp="1"/>
          </p:cNvSpPr>
          <p:nvPr>
            <p:ph idx="1"/>
          </p:nvPr>
        </p:nvSpPr>
        <p:spPr/>
        <p:txBody>
          <a:bodyPr/>
          <a:lstStyle/>
          <a:p>
            <a:r>
              <a:rPr lang="en-US" dirty="0">
                <a:highlight>
                  <a:srgbClr val="FFFF00"/>
                </a:highlight>
              </a:rPr>
              <a:t>Copilot</a:t>
            </a:r>
            <a:r>
              <a:rPr lang="en-US" dirty="0"/>
              <a:t> (UM)</a:t>
            </a:r>
          </a:p>
          <a:p>
            <a:r>
              <a:rPr lang="en-US" dirty="0"/>
              <a:t>Perplexity  </a:t>
            </a:r>
          </a:p>
          <a:p>
            <a:r>
              <a:rPr lang="en-US" dirty="0">
                <a:highlight>
                  <a:srgbClr val="FFFF00"/>
                </a:highlight>
              </a:rPr>
              <a:t>ChatGPT</a:t>
            </a:r>
            <a:endParaRPr lang="en-US" dirty="0">
              <a:highlight>
                <a:srgbClr val="FFFF00"/>
              </a:highlight>
              <a:ea typeface="Aptos" panose="020B00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2438726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1EB3B-DC3B-66C9-BD88-8A48EFCF76B0}"/>
              </a:ext>
            </a:extLst>
          </p:cNvPr>
          <p:cNvSpPr>
            <a:spLocks noGrp="1"/>
          </p:cNvSpPr>
          <p:nvPr>
            <p:ph type="title"/>
          </p:nvPr>
        </p:nvSpPr>
        <p:spPr>
          <a:xfrm>
            <a:off x="838200" y="365125"/>
            <a:ext cx="10515600" cy="443767"/>
          </a:xfrm>
        </p:spPr>
        <p:txBody>
          <a:bodyPr>
            <a:normAutofit/>
          </a:bodyPr>
          <a:lstStyle/>
          <a:p>
            <a:r>
              <a:rPr lang="en-US" sz="2000" dirty="0"/>
              <a:t>Text Typology – Tourism (Mikolič, 2007)</a:t>
            </a:r>
          </a:p>
        </p:txBody>
      </p:sp>
      <p:sp>
        <p:nvSpPr>
          <p:cNvPr id="3" name="Content Placeholder 2">
            <a:extLst>
              <a:ext uri="{FF2B5EF4-FFF2-40B4-BE49-F238E27FC236}">
                <a16:creationId xmlns:a16="http://schemas.microsoft.com/office/drawing/2014/main" id="{3F8DB6EA-804D-7854-546E-D995D7506A0B}"/>
              </a:ext>
            </a:extLst>
          </p:cNvPr>
          <p:cNvSpPr>
            <a:spLocks noGrp="1"/>
          </p:cNvSpPr>
          <p:nvPr>
            <p:ph idx="1"/>
          </p:nvPr>
        </p:nvSpPr>
        <p:spPr>
          <a:xfrm>
            <a:off x="838200" y="715107"/>
            <a:ext cx="10515600" cy="6459416"/>
          </a:xfrm>
        </p:spPr>
        <p:txBody>
          <a:bodyPr>
            <a:noAutofit/>
          </a:bodyPr>
          <a:lstStyle/>
          <a:p>
            <a:r>
              <a:rPr lang="en-US" sz="1300" dirty="0"/>
              <a:t>(1) </a:t>
            </a:r>
            <a:r>
              <a:rPr lang="en-US" sz="1300" b="1" dirty="0">
                <a:highlight>
                  <a:srgbClr val="FFFF00"/>
                </a:highlight>
              </a:rPr>
              <a:t>Legal texts </a:t>
            </a:r>
            <a:r>
              <a:rPr lang="en-US" sz="1300" b="1" dirty="0"/>
              <a:t>in the field of tourism;</a:t>
            </a:r>
            <a:r>
              <a:rPr lang="en-US" sz="1300" dirty="0"/>
              <a:t> according to their purpose, these are texts with an executive-influential role;</a:t>
            </a:r>
            <a:br>
              <a:rPr lang="en-US" sz="1300" dirty="0"/>
            </a:br>
            <a:r>
              <a:rPr lang="en-US" sz="1300" dirty="0"/>
              <a:t>according to the references, these are legal texts related to tourism;</a:t>
            </a:r>
            <a:br>
              <a:rPr lang="en-US" sz="1300" dirty="0"/>
            </a:br>
            <a:r>
              <a:rPr lang="en-US" sz="1300" dirty="0"/>
              <a:t>according to the medium and carrier, these are laws, contracts, decisions, etc.; </a:t>
            </a:r>
          </a:p>
          <a:p>
            <a:r>
              <a:rPr lang="en-US" sz="1300" dirty="0"/>
              <a:t>(2) </a:t>
            </a:r>
            <a:r>
              <a:rPr lang="en-US" sz="1300" b="1" dirty="0">
                <a:highlight>
                  <a:srgbClr val="FFFF00"/>
                </a:highlight>
              </a:rPr>
              <a:t>Scientific texts </a:t>
            </a:r>
            <a:r>
              <a:rPr lang="en-US" sz="1300" b="1" dirty="0"/>
              <a:t>in the field of tourism;</a:t>
            </a:r>
            <a:r>
              <a:rPr lang="en-US" sz="1300" dirty="0"/>
              <a:t> </a:t>
            </a:r>
            <a:br>
              <a:rPr lang="en-US" sz="1300" dirty="0"/>
            </a:br>
            <a:r>
              <a:rPr lang="en-US" sz="1300" dirty="0"/>
              <a:t>according to their purpose, these are texts with a cognitive-influential role;</a:t>
            </a:r>
            <a:br>
              <a:rPr lang="en-US" sz="1300" dirty="0"/>
            </a:br>
            <a:r>
              <a:rPr lang="en-US" sz="1300" dirty="0"/>
              <a:t>according to their references, are texts from fields related to tourism, such as: economics, marketing, business, psychology, anthropology, sociology, communication studies, political science, geography, environmental studies, architecture, agronomy, urban and regional planning, history, law, sports, transportation, education and training, general linguistics, sociolinguistics, discourse linguistics, etc., and, according to their medium and carrier, these are scientific monographs, scientific articles; </a:t>
            </a:r>
          </a:p>
          <a:p>
            <a:r>
              <a:rPr lang="en-US" sz="1300" dirty="0"/>
              <a:t>(3) </a:t>
            </a:r>
            <a:r>
              <a:rPr lang="en-US" sz="1300" b="1" dirty="0">
                <a:highlight>
                  <a:srgbClr val="FFFF00"/>
                </a:highlight>
              </a:rPr>
              <a:t>Professional and popular science texts </a:t>
            </a:r>
            <a:r>
              <a:rPr lang="en-US" sz="1300" b="1" dirty="0"/>
              <a:t>in the field of tourism;</a:t>
            </a:r>
            <a:r>
              <a:rPr lang="en-US" sz="1300" dirty="0"/>
              <a:t> according to their purpose, these are texts with a demonstrative-communicative-influential role;</a:t>
            </a:r>
            <a:br>
              <a:rPr lang="en-US" sz="1300" dirty="0"/>
            </a:br>
            <a:r>
              <a:rPr lang="en-US" sz="1300" dirty="0"/>
              <a:t>according to the references, these are texts from fields related to tourism, such as: economics, geography, environmental studies, architecture, agronomy, urban and regional planning, history, sports, transportation, etc.;</a:t>
            </a:r>
            <a:br>
              <a:rPr lang="en-US" sz="1300" dirty="0"/>
            </a:br>
            <a:r>
              <a:rPr lang="en-US" sz="1300" dirty="0"/>
              <a:t>according to medium and carrier, these are textbooks, popular science monographs, professional articles in print and electronic media, tourist guides, etc.;</a:t>
            </a:r>
          </a:p>
          <a:p>
            <a:r>
              <a:rPr lang="en-US" sz="1300" dirty="0"/>
              <a:t>(4) </a:t>
            </a:r>
            <a:r>
              <a:rPr lang="en-US" sz="1300" b="1" dirty="0">
                <a:highlight>
                  <a:srgbClr val="FFFF00"/>
                </a:highlight>
              </a:rPr>
              <a:t>Journalistic texts </a:t>
            </a:r>
            <a:r>
              <a:rPr lang="en-US" sz="1300" b="1" dirty="0"/>
              <a:t>in the field of tourism;</a:t>
            </a:r>
            <a:r>
              <a:rPr lang="en-US" sz="1300" dirty="0"/>
              <a:t> according to their purpose, these are texts with a demonstrative and/or expressive-connective role;</a:t>
            </a:r>
            <a:br>
              <a:rPr lang="en-US" sz="1300" dirty="0"/>
            </a:br>
            <a:r>
              <a:rPr lang="en-US" sz="1300" dirty="0"/>
              <a:t>according to the references, these are journalistic texts related to tourism;</a:t>
            </a:r>
            <a:br>
              <a:rPr lang="en-US" sz="1300" dirty="0"/>
            </a:br>
            <a:r>
              <a:rPr lang="en-US" sz="1300" dirty="0"/>
              <a:t>according to the medium and carrier, these are reports, commentaries, interviews, feature articles, etc. in print and electronic media; </a:t>
            </a:r>
          </a:p>
          <a:p>
            <a:r>
              <a:rPr lang="en-US" sz="1300" dirty="0"/>
              <a:t>(5) </a:t>
            </a:r>
            <a:r>
              <a:rPr lang="en-US" sz="1300" b="1" dirty="0">
                <a:highlight>
                  <a:srgbClr val="FFFF00"/>
                </a:highlight>
              </a:rPr>
              <a:t>Tourism business texts</a:t>
            </a:r>
            <a:r>
              <a:rPr lang="en-US" sz="1300" b="1" dirty="0"/>
              <a:t>;</a:t>
            </a:r>
            <a:r>
              <a:rPr lang="en-US" sz="1300" dirty="0"/>
              <a:t> according to their purpose, these are texts with a demonstrative, directive, obligational, and/or expressive-connective communicative-influential role;</a:t>
            </a:r>
            <a:br>
              <a:rPr lang="en-US" sz="1300" dirty="0"/>
            </a:br>
            <a:r>
              <a:rPr lang="en-US" sz="1300" dirty="0"/>
              <a:t>according to the references, these are texts created in tourism business processes;</a:t>
            </a:r>
            <a:br>
              <a:rPr lang="en-US" sz="1300" dirty="0"/>
            </a:br>
            <a:r>
              <a:rPr lang="en-US" sz="1300" dirty="0"/>
              <a:t>according to the medium and carrier, these are official correspondence, emails, conversations at travel agencies, etc.; </a:t>
            </a:r>
          </a:p>
          <a:p>
            <a:r>
              <a:rPr lang="en-US" sz="1300" dirty="0"/>
              <a:t>(6) </a:t>
            </a:r>
            <a:r>
              <a:rPr lang="en-US" sz="1300" b="1" dirty="0">
                <a:highlight>
                  <a:srgbClr val="FFFF00"/>
                </a:highlight>
              </a:rPr>
              <a:t>Tourism advertising texts</a:t>
            </a:r>
            <a:r>
              <a:rPr lang="en-US" sz="1300" dirty="0"/>
              <a:t>, according to their purpose: texts with a directive communicative-influential role;</a:t>
            </a:r>
            <a:br>
              <a:rPr lang="en-US" sz="1300" dirty="0"/>
            </a:br>
            <a:r>
              <a:rPr lang="en-US" sz="1300" dirty="0"/>
              <a:t>according to the references, these are advertising texts related to tourism;</a:t>
            </a:r>
            <a:br>
              <a:rPr lang="en-US" sz="1300" dirty="0"/>
            </a:br>
            <a:r>
              <a:rPr lang="en-US" sz="1300" dirty="0"/>
              <a:t>according to their medium and carrier, these are flyers, prospectuses, brochures, ads, and articles on television, radio, newspapers and magazines, cinema ads, outdoor ads (bus and train stations, billboards in front of agencies, etc.), commercial tourist guides, yellow pages, exhibitions, in-house magazines (e.g., of airlines), texts on teletext, on the web, direct mail (based on customer address databases), etc.</a:t>
            </a:r>
            <a:r>
              <a:rPr lang="en-US" sz="1400" dirty="0"/>
              <a:t> </a:t>
            </a:r>
          </a:p>
        </p:txBody>
      </p:sp>
    </p:spTree>
    <p:extLst>
      <p:ext uri="{BB962C8B-B14F-4D97-AF65-F5344CB8AC3E}">
        <p14:creationId xmlns:p14="http://schemas.microsoft.com/office/powerpoint/2010/main" val="22777261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C5E38-9FEE-3E2D-F4E0-F843A88ECAD5}"/>
              </a:ext>
            </a:extLst>
          </p:cNvPr>
          <p:cNvSpPr>
            <a:spLocks noGrp="1"/>
          </p:cNvSpPr>
          <p:nvPr>
            <p:ph type="title"/>
          </p:nvPr>
        </p:nvSpPr>
        <p:spPr/>
        <p:txBody>
          <a:bodyPr/>
          <a:lstStyle/>
          <a:p>
            <a:r>
              <a:rPr lang="en-US" dirty="0"/>
              <a:t>The Analysis </a:t>
            </a:r>
          </a:p>
        </p:txBody>
      </p:sp>
      <p:sp>
        <p:nvSpPr>
          <p:cNvPr id="3" name="Content Placeholder 2">
            <a:extLst>
              <a:ext uri="{FF2B5EF4-FFF2-40B4-BE49-F238E27FC236}">
                <a16:creationId xmlns:a16="http://schemas.microsoft.com/office/drawing/2014/main" id="{22C92705-EB17-7265-CE26-F276A4B71433}"/>
              </a:ext>
            </a:extLst>
          </p:cNvPr>
          <p:cNvSpPr>
            <a:spLocks noGrp="1"/>
          </p:cNvSpPr>
          <p:nvPr>
            <p:ph idx="1"/>
          </p:nvPr>
        </p:nvSpPr>
        <p:spPr/>
        <p:txBody>
          <a:bodyPr/>
          <a:lstStyle/>
          <a:p>
            <a:r>
              <a:rPr lang="en-US" dirty="0"/>
              <a:t>Text typology – Tourism (Mikolič, 2007)</a:t>
            </a:r>
          </a:p>
          <a:p>
            <a:r>
              <a:rPr lang="en-US" dirty="0"/>
              <a:t>Text typology – Criminal Justice and Security (Kompara Lukančič, 2025) </a:t>
            </a:r>
          </a:p>
        </p:txBody>
      </p:sp>
    </p:spTree>
    <p:extLst>
      <p:ext uri="{BB962C8B-B14F-4D97-AF65-F5344CB8AC3E}">
        <p14:creationId xmlns:p14="http://schemas.microsoft.com/office/powerpoint/2010/main" val="1296613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11B7-1EC6-7FD2-C652-860BAADAD949}"/>
              </a:ext>
            </a:extLst>
          </p:cNvPr>
          <p:cNvSpPr>
            <a:spLocks noGrp="1"/>
          </p:cNvSpPr>
          <p:nvPr>
            <p:ph type="title"/>
          </p:nvPr>
        </p:nvSpPr>
        <p:spPr>
          <a:xfrm>
            <a:off x="838200" y="187569"/>
            <a:ext cx="10515600" cy="1347543"/>
          </a:xfrm>
        </p:spPr>
        <p:txBody>
          <a:bodyPr>
            <a:normAutofit fontScale="90000"/>
          </a:bodyPr>
          <a:lstStyle/>
          <a:p>
            <a:r>
              <a:rPr lang="en-US" sz="3300" dirty="0"/>
              <a:t>Text typology – </a:t>
            </a:r>
            <a:r>
              <a:rPr lang="en-US" sz="3300" dirty="0">
                <a:highlight>
                  <a:srgbClr val="FFFF00"/>
                </a:highlight>
              </a:rPr>
              <a:t>Criminal Justice and Security </a:t>
            </a:r>
            <a:r>
              <a:rPr lang="en-US" sz="3300" dirty="0"/>
              <a:t>(Kompara Lukančič, 2025) </a:t>
            </a:r>
            <a:br>
              <a:rPr lang="en-US" dirty="0"/>
            </a:br>
            <a:endParaRPr lang="en-US" dirty="0"/>
          </a:p>
        </p:txBody>
      </p:sp>
      <p:sp>
        <p:nvSpPr>
          <p:cNvPr id="3" name="Content Placeholder 2">
            <a:extLst>
              <a:ext uri="{FF2B5EF4-FFF2-40B4-BE49-F238E27FC236}">
                <a16:creationId xmlns:a16="http://schemas.microsoft.com/office/drawing/2014/main" id="{4F3D97FA-FFCE-DFFA-0C7A-B31E6E41287B}"/>
              </a:ext>
            </a:extLst>
          </p:cNvPr>
          <p:cNvSpPr>
            <a:spLocks noGrp="1"/>
          </p:cNvSpPr>
          <p:nvPr>
            <p:ph idx="1"/>
          </p:nvPr>
        </p:nvSpPr>
        <p:spPr>
          <a:xfrm>
            <a:off x="838200" y="1078523"/>
            <a:ext cx="10515600" cy="5098440"/>
          </a:xfrm>
        </p:spPr>
        <p:txBody>
          <a:bodyPr>
            <a:normAutofit/>
          </a:bodyPr>
          <a:lstStyle/>
          <a:p>
            <a:r>
              <a:rPr lang="en-US" dirty="0">
                <a:highlight>
                  <a:srgbClr val="FFFF00"/>
                </a:highlight>
                <a:ea typeface="Aptos" panose="020B0004020202020204" pitchFamily="34" charset="0"/>
                <a:cs typeface="Arial" panose="020B0604020202020204" pitchFamily="34" charset="0"/>
              </a:rPr>
              <a:t>Classification</a:t>
            </a:r>
            <a:r>
              <a:rPr lang="en-US" dirty="0">
                <a:ea typeface="Aptos" panose="020B0004020202020204" pitchFamily="34" charset="0"/>
                <a:cs typeface="Arial" panose="020B0604020202020204" pitchFamily="34" charset="0"/>
              </a:rPr>
              <a:t> of English texts from the filed of criminal justice and security (Kompara Lukančič 2025b)</a:t>
            </a:r>
          </a:p>
          <a:p>
            <a:r>
              <a:rPr lang="en-US" dirty="0">
                <a:ea typeface="Aptos" panose="020B0004020202020204" pitchFamily="34" charset="0"/>
                <a:cs typeface="Arial" panose="020B0604020202020204" pitchFamily="34" charset="0"/>
              </a:rPr>
              <a:t>The </a:t>
            </a:r>
            <a:r>
              <a:rPr lang="en-US" dirty="0">
                <a:highlight>
                  <a:srgbClr val="FFFF00"/>
                </a:highlight>
                <a:ea typeface="Aptos" panose="020B0004020202020204" pitchFamily="34" charset="0"/>
                <a:cs typeface="Arial" panose="020B0604020202020204" pitchFamily="34" charset="0"/>
              </a:rPr>
              <a:t>texts</a:t>
            </a:r>
            <a:r>
              <a:rPr lang="en-US" dirty="0">
                <a:ea typeface="Aptos" panose="020B0004020202020204" pitchFamily="34" charset="0"/>
                <a:cs typeface="Arial" panose="020B0604020202020204" pitchFamily="34" charset="0"/>
              </a:rPr>
              <a:t> were </a:t>
            </a:r>
            <a:r>
              <a:rPr lang="en-US" dirty="0">
                <a:highlight>
                  <a:srgbClr val="FFFF00"/>
                </a:highlight>
                <a:ea typeface="Aptos" panose="020B0004020202020204" pitchFamily="34" charset="0"/>
                <a:cs typeface="Arial" panose="020B0604020202020204" pitchFamily="34" charset="0"/>
              </a:rPr>
              <a:t>manually collected </a:t>
            </a:r>
            <a:r>
              <a:rPr lang="en-US" dirty="0">
                <a:ea typeface="Aptos" panose="020B0004020202020204" pitchFamily="34" charset="0"/>
                <a:cs typeface="Arial" panose="020B0604020202020204" pitchFamily="34" charset="0"/>
              </a:rPr>
              <a:t>from the web using the </a:t>
            </a:r>
            <a:r>
              <a:rPr lang="en-US" dirty="0">
                <a:highlight>
                  <a:srgbClr val="FFFF00"/>
                </a:highlight>
                <a:ea typeface="Aptos" panose="020B0004020202020204" pitchFamily="34" charset="0"/>
                <a:cs typeface="Arial" panose="020B0604020202020204" pitchFamily="34" charset="0"/>
              </a:rPr>
              <a:t>key words</a:t>
            </a:r>
            <a:r>
              <a:rPr lang="en-US" dirty="0">
                <a:ea typeface="Aptos" panose="020B0004020202020204" pitchFamily="34" charset="0"/>
                <a:cs typeface="Arial" panose="020B0604020202020204" pitchFamily="34" charset="0"/>
              </a:rPr>
              <a:t> relating to the subfield of police: “police”, “crime”, “criminal justice”, and “security” (Kompara Lukančič 2023a). </a:t>
            </a:r>
          </a:p>
          <a:p>
            <a:r>
              <a:rPr lang="en-US" dirty="0">
                <a:ea typeface="Aptos" panose="020B0004020202020204" pitchFamily="34" charset="0"/>
                <a:cs typeface="Arial" panose="020B0604020202020204" pitchFamily="34" charset="0"/>
              </a:rPr>
              <a:t>From the texts thus obtained, using </a:t>
            </a:r>
            <a:r>
              <a:rPr lang="en-US" dirty="0" err="1">
                <a:ea typeface="Aptos" panose="020B0004020202020204" pitchFamily="34" charset="0"/>
                <a:cs typeface="Arial" panose="020B0604020202020204" pitchFamily="34" charset="0"/>
              </a:rPr>
              <a:t>Krajšavar</a:t>
            </a:r>
            <a:r>
              <a:rPr lang="en-US" dirty="0">
                <a:ea typeface="Aptos" panose="020B0004020202020204" pitchFamily="34" charset="0"/>
                <a:cs typeface="Arial" panose="020B0604020202020204" pitchFamily="34" charset="0"/>
              </a:rPr>
              <a:t>, an algorithm for the automatic recognition of abbreviations and expansions, we </a:t>
            </a:r>
            <a:r>
              <a:rPr lang="en-US" dirty="0">
                <a:highlight>
                  <a:srgbClr val="FFFF00"/>
                </a:highlight>
                <a:ea typeface="Aptos" panose="020B0004020202020204" pitchFamily="34" charset="0"/>
                <a:cs typeface="Arial" panose="020B0604020202020204" pitchFamily="34" charset="0"/>
              </a:rPr>
              <a:t>automatically extracted abbreviations and expansions from the criminal justice and security field</a:t>
            </a:r>
            <a:r>
              <a:rPr lang="en-US" dirty="0">
                <a:ea typeface="Aptos" panose="020B0004020202020204" pitchFamily="34" charset="0"/>
                <a:cs typeface="Arial" panose="020B0604020202020204" pitchFamily="34" charset="0"/>
              </a:rPr>
              <a:t>. </a:t>
            </a:r>
          </a:p>
          <a:p>
            <a:r>
              <a:rPr lang="en-US" dirty="0">
                <a:ea typeface="Aptos" panose="020B0004020202020204" pitchFamily="34" charset="0"/>
                <a:cs typeface="Arial" panose="020B0604020202020204" pitchFamily="34" charset="0"/>
              </a:rPr>
              <a:t>A </a:t>
            </a:r>
            <a:r>
              <a:rPr lang="en-US" dirty="0">
                <a:highlight>
                  <a:srgbClr val="FFFF00"/>
                </a:highlight>
                <a:ea typeface="Aptos" panose="020B0004020202020204" pitchFamily="34" charset="0"/>
                <a:cs typeface="Arial" panose="020B0604020202020204" pitchFamily="34" charset="0"/>
              </a:rPr>
              <a:t>list</a:t>
            </a:r>
            <a:r>
              <a:rPr lang="en-US" dirty="0">
                <a:ea typeface="Aptos" panose="020B0004020202020204" pitchFamily="34" charset="0"/>
                <a:cs typeface="Arial" panose="020B0604020202020204" pitchFamily="34" charset="0"/>
              </a:rPr>
              <a:t> of English abbreviations and expansions from the field of criminal justice and security was obtained. </a:t>
            </a:r>
            <a:endParaRPr lang="en-US" dirty="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72685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660CD-BF60-A35C-F071-679CBF51FE90}"/>
              </a:ext>
            </a:extLst>
          </p:cNvPr>
          <p:cNvSpPr>
            <a:spLocks noGrp="1"/>
          </p:cNvSpPr>
          <p:nvPr>
            <p:ph type="title"/>
          </p:nvPr>
        </p:nvSpPr>
        <p:spPr/>
        <p:txBody>
          <a:bodyPr/>
          <a:lstStyle/>
          <a:p>
            <a:r>
              <a:rPr lang="en-US" dirty="0">
                <a:highlight>
                  <a:srgbClr val="FFFF00"/>
                </a:highlight>
              </a:rPr>
              <a:t>Results</a:t>
            </a:r>
            <a:r>
              <a:rPr lang="en-US" dirty="0"/>
              <a:t> </a:t>
            </a:r>
          </a:p>
        </p:txBody>
      </p:sp>
      <p:sp>
        <p:nvSpPr>
          <p:cNvPr id="3" name="Content Placeholder 2">
            <a:extLst>
              <a:ext uri="{FF2B5EF4-FFF2-40B4-BE49-F238E27FC236}">
                <a16:creationId xmlns:a16="http://schemas.microsoft.com/office/drawing/2014/main" id="{3520B278-2BA9-72D9-FB60-8B907C3D5FDC}"/>
              </a:ext>
            </a:extLst>
          </p:cNvPr>
          <p:cNvSpPr>
            <a:spLocks noGrp="1"/>
          </p:cNvSpPr>
          <p:nvPr>
            <p:ph idx="1"/>
          </p:nvPr>
        </p:nvSpPr>
        <p:spPr/>
        <p:txBody>
          <a:bodyPr/>
          <a:lstStyle/>
          <a:p>
            <a:r>
              <a:rPr lang="en-US" sz="2200" dirty="0">
                <a:effectLst/>
                <a:ea typeface="Aptos" panose="020B0004020202020204" pitchFamily="34" charset="0"/>
                <a:cs typeface="Arial" panose="020B0604020202020204" pitchFamily="34" charset="0"/>
              </a:rPr>
              <a:t>In total, </a:t>
            </a:r>
            <a:r>
              <a:rPr lang="en-US" sz="2200" dirty="0">
                <a:effectLst/>
                <a:highlight>
                  <a:srgbClr val="FFFF00"/>
                </a:highlight>
                <a:ea typeface="Aptos" panose="020B0004020202020204" pitchFamily="34" charset="0"/>
                <a:cs typeface="Arial" panose="020B0604020202020204" pitchFamily="34" charset="0"/>
              </a:rPr>
              <a:t>210 texts </a:t>
            </a:r>
            <a:r>
              <a:rPr lang="en-US" sz="2200" dirty="0">
                <a:effectLst/>
                <a:ea typeface="Aptos" panose="020B0004020202020204" pitchFamily="34" charset="0"/>
                <a:cs typeface="Arial" panose="020B0604020202020204" pitchFamily="34" charset="0"/>
              </a:rPr>
              <a:t>were identified, in proportions ranging </a:t>
            </a:r>
            <a:r>
              <a:rPr lang="en-US" sz="2200" dirty="0">
                <a:effectLst/>
                <a:highlight>
                  <a:srgbClr val="FFFF00"/>
                </a:highlight>
                <a:ea typeface="Aptos" panose="020B0004020202020204" pitchFamily="34" charset="0"/>
                <a:cs typeface="Arial" panose="020B0604020202020204" pitchFamily="34" charset="0"/>
              </a:rPr>
              <a:t>from 20 to 50 per typology</a:t>
            </a:r>
            <a:r>
              <a:rPr lang="en-US" sz="2200" dirty="0">
                <a:effectLst/>
                <a:ea typeface="Aptos" panose="020B0004020202020204" pitchFamily="34" charset="0"/>
                <a:cs typeface="Arial" panose="020B0604020202020204" pitchFamily="34" charset="0"/>
              </a:rPr>
              <a:t> type. </a:t>
            </a:r>
          </a:p>
          <a:p>
            <a:r>
              <a:rPr lang="en-US" sz="2200" dirty="0">
                <a:effectLst/>
                <a:ea typeface="Aptos" panose="020B0004020202020204" pitchFamily="34" charset="0"/>
                <a:cs typeface="Arial" panose="020B0604020202020204" pitchFamily="34" charset="0"/>
              </a:rPr>
              <a:t>Texts were filtered using the </a:t>
            </a:r>
            <a:r>
              <a:rPr lang="en-US" sz="2200" dirty="0" err="1">
                <a:effectLst/>
                <a:ea typeface="Aptos" panose="020B0004020202020204" pitchFamily="34" charset="0"/>
                <a:cs typeface="Arial" panose="020B0604020202020204" pitchFamily="34" charset="0"/>
              </a:rPr>
              <a:t>Krajšavar</a:t>
            </a:r>
            <a:r>
              <a:rPr lang="en-US" sz="2200" dirty="0">
                <a:effectLst/>
                <a:ea typeface="Aptos" panose="020B0004020202020204" pitchFamily="34" charset="0"/>
                <a:cs typeface="Arial" panose="020B0604020202020204" pitchFamily="34" charset="0"/>
              </a:rPr>
              <a:t> algorithm and abbreviation expansion pairs were obtained. </a:t>
            </a:r>
          </a:p>
          <a:p>
            <a:r>
              <a:rPr lang="en-US" sz="2200" dirty="0">
                <a:effectLst/>
                <a:ea typeface="Aptos" panose="020B0004020202020204" pitchFamily="34" charset="0"/>
                <a:cs typeface="Arial" panose="020B0604020202020204" pitchFamily="34" charset="0"/>
              </a:rPr>
              <a:t>Abbreviations most frequently appeared in texts pertaining to the third </a:t>
            </a:r>
            <a:r>
              <a:rPr lang="en-US" sz="2200" dirty="0">
                <a:effectLst/>
                <a:highlight>
                  <a:srgbClr val="FFFF00"/>
                </a:highlight>
                <a:ea typeface="Aptos" panose="020B0004020202020204" pitchFamily="34" charset="0"/>
                <a:cs typeface="Arial" panose="020B0604020202020204" pitchFamily="34" charset="0"/>
              </a:rPr>
              <a:t>(3) category</a:t>
            </a:r>
            <a:r>
              <a:rPr lang="en-US" sz="2200" dirty="0">
                <a:effectLst/>
                <a:ea typeface="Aptos" panose="020B0004020202020204" pitchFamily="34" charset="0"/>
                <a:cs typeface="Arial" panose="020B0604020202020204" pitchFamily="34" charset="0"/>
              </a:rPr>
              <a:t>, as in, </a:t>
            </a:r>
            <a:r>
              <a:rPr lang="en-US" sz="2200" dirty="0">
                <a:effectLst/>
                <a:highlight>
                  <a:srgbClr val="FFFF00"/>
                </a:highlight>
                <a:ea typeface="Aptos" panose="020B0004020202020204" pitchFamily="34" charset="0"/>
                <a:cs typeface="Arial" panose="020B0604020202020204" pitchFamily="34" charset="0"/>
              </a:rPr>
              <a:t>professional and popular scientific texts </a:t>
            </a:r>
            <a:r>
              <a:rPr lang="en-US" sz="2200" dirty="0">
                <a:effectLst/>
                <a:ea typeface="Aptos" panose="020B0004020202020204" pitchFamily="34" charset="0"/>
                <a:cs typeface="Arial" panose="020B0604020202020204" pitchFamily="34" charset="0"/>
              </a:rPr>
              <a:t>in the fields of security, police, law, and army, where we filtered </a:t>
            </a:r>
            <a:r>
              <a:rPr lang="en-US" sz="2200" dirty="0">
                <a:effectLst/>
                <a:highlight>
                  <a:srgbClr val="FFFF00"/>
                </a:highlight>
                <a:ea typeface="Aptos" panose="020B0004020202020204" pitchFamily="34" charset="0"/>
                <a:cs typeface="Arial" panose="020B0604020202020204" pitchFamily="34" charset="0"/>
              </a:rPr>
              <a:t>30 texts </a:t>
            </a:r>
            <a:r>
              <a:rPr lang="en-US" sz="2200" dirty="0">
                <a:effectLst/>
                <a:ea typeface="Aptos" panose="020B0004020202020204" pitchFamily="34" charset="0"/>
                <a:cs typeface="Arial" panose="020B0604020202020204" pitchFamily="34" charset="0"/>
              </a:rPr>
              <a:t>and obtained </a:t>
            </a:r>
            <a:r>
              <a:rPr lang="en-US" sz="2200" dirty="0">
                <a:effectLst/>
                <a:highlight>
                  <a:srgbClr val="FFFF00"/>
                </a:highlight>
                <a:ea typeface="Aptos" panose="020B0004020202020204" pitchFamily="34" charset="0"/>
                <a:cs typeface="Arial" panose="020B0604020202020204" pitchFamily="34" charset="0"/>
              </a:rPr>
              <a:t>395 abbreviations</a:t>
            </a:r>
            <a:r>
              <a:rPr lang="en-US" sz="2200" dirty="0">
                <a:effectLst/>
                <a:ea typeface="Aptos" panose="020B0004020202020204" pitchFamily="34" charset="0"/>
                <a:cs typeface="Arial" panose="020B0604020202020204" pitchFamily="34" charset="0"/>
              </a:rPr>
              <a:t>, and the fifth </a:t>
            </a:r>
            <a:r>
              <a:rPr lang="en-US" sz="2200" dirty="0">
                <a:effectLst/>
                <a:highlight>
                  <a:srgbClr val="FFFF00"/>
                </a:highlight>
                <a:ea typeface="Aptos" panose="020B0004020202020204" pitchFamily="34" charset="0"/>
                <a:cs typeface="Arial" panose="020B0604020202020204" pitchFamily="34" charset="0"/>
              </a:rPr>
              <a:t>(5) category</a:t>
            </a:r>
            <a:r>
              <a:rPr lang="en-US" sz="2200" dirty="0">
                <a:effectLst/>
                <a:ea typeface="Aptos" panose="020B0004020202020204" pitchFamily="34" charset="0"/>
                <a:cs typeface="Arial" panose="020B0604020202020204" pitchFamily="34" charset="0"/>
              </a:rPr>
              <a:t>, namely </a:t>
            </a:r>
            <a:r>
              <a:rPr lang="en-US" sz="2200" dirty="0">
                <a:effectLst/>
                <a:highlight>
                  <a:srgbClr val="FFFF00"/>
                </a:highlight>
                <a:ea typeface="Aptos" panose="020B0004020202020204" pitchFamily="34" charset="0"/>
                <a:cs typeface="Arial" panose="020B0604020202020204" pitchFamily="34" charset="0"/>
              </a:rPr>
              <a:t>general security, police, law, and army texts</a:t>
            </a:r>
            <a:r>
              <a:rPr lang="en-US" sz="2200" dirty="0">
                <a:effectLst/>
                <a:ea typeface="Aptos" panose="020B0004020202020204" pitchFamily="34" charset="0"/>
                <a:cs typeface="Arial" panose="020B0604020202020204" pitchFamily="34" charset="0"/>
              </a:rPr>
              <a:t>, where we filtered </a:t>
            </a:r>
            <a:r>
              <a:rPr lang="en-US" sz="2200" dirty="0">
                <a:effectLst/>
                <a:highlight>
                  <a:srgbClr val="FFFF00"/>
                </a:highlight>
                <a:ea typeface="Aptos" panose="020B0004020202020204" pitchFamily="34" charset="0"/>
                <a:cs typeface="Arial" panose="020B0604020202020204" pitchFamily="34" charset="0"/>
              </a:rPr>
              <a:t>30 texts</a:t>
            </a:r>
            <a:r>
              <a:rPr lang="en-US" sz="2200" dirty="0">
                <a:effectLst/>
                <a:ea typeface="Aptos" panose="020B0004020202020204" pitchFamily="34" charset="0"/>
                <a:cs typeface="Arial" panose="020B0604020202020204" pitchFamily="34" charset="0"/>
              </a:rPr>
              <a:t> and obtained </a:t>
            </a:r>
            <a:r>
              <a:rPr lang="en-US" sz="2200" dirty="0">
                <a:effectLst/>
                <a:highlight>
                  <a:srgbClr val="FFFF00"/>
                </a:highlight>
                <a:ea typeface="Aptos" panose="020B0004020202020204" pitchFamily="34" charset="0"/>
                <a:cs typeface="Arial" panose="020B0604020202020204" pitchFamily="34" charset="0"/>
              </a:rPr>
              <a:t>310 abbreviations</a:t>
            </a:r>
            <a:r>
              <a:rPr lang="en-US" sz="2200" dirty="0">
                <a:effectLst/>
                <a:ea typeface="Aptos" panose="020B0004020202020204" pitchFamily="34" charset="0"/>
                <a:cs typeface="Arial" panose="020B0604020202020204" pitchFamily="34" charset="0"/>
              </a:rPr>
              <a:t>. </a:t>
            </a:r>
          </a:p>
          <a:p>
            <a:r>
              <a:rPr lang="en-US" sz="2200" dirty="0">
                <a:effectLst/>
                <a:ea typeface="Aptos" panose="020B0004020202020204" pitchFamily="34" charset="0"/>
                <a:cs typeface="Arial" panose="020B0604020202020204" pitchFamily="34" charset="0"/>
              </a:rPr>
              <a:t>A total of </a:t>
            </a:r>
            <a:r>
              <a:rPr lang="en-US" sz="2200" dirty="0">
                <a:effectLst/>
                <a:highlight>
                  <a:srgbClr val="FFFF00"/>
                </a:highlight>
                <a:ea typeface="Aptos" panose="020B0004020202020204" pitchFamily="34" charset="0"/>
                <a:cs typeface="Arial" panose="020B0604020202020204" pitchFamily="34" charset="0"/>
              </a:rPr>
              <a:t>1,335 abbreviation-expansion pairs </a:t>
            </a:r>
            <a:r>
              <a:rPr lang="en-US" sz="2200" dirty="0">
                <a:effectLst/>
                <a:ea typeface="Aptos" panose="020B0004020202020204" pitchFamily="34" charset="0"/>
                <a:cs typeface="Arial" panose="020B0604020202020204" pitchFamily="34" charset="0"/>
              </a:rPr>
              <a:t>was collected and included in the </a:t>
            </a:r>
            <a:r>
              <a:rPr lang="en-US" sz="2200" dirty="0" err="1">
                <a:effectLst/>
                <a:ea typeface="Aptos" panose="020B0004020202020204" pitchFamily="34" charset="0"/>
                <a:cs typeface="Arial" panose="020B0604020202020204" pitchFamily="34" charset="0"/>
              </a:rPr>
              <a:t>Termania</a:t>
            </a:r>
            <a:r>
              <a:rPr lang="en-US" sz="2200" dirty="0">
                <a:effectLst/>
                <a:ea typeface="Aptos" panose="020B0004020202020204" pitchFamily="34" charset="0"/>
                <a:cs typeface="Arial" panose="020B0604020202020204" pitchFamily="34" charset="0"/>
              </a:rPr>
              <a:t> dictionary mask where the process of editing the dictionary entry started. </a:t>
            </a:r>
          </a:p>
          <a:p>
            <a:r>
              <a:rPr lang="en-US" sz="2200" kern="0" dirty="0">
                <a:highlight>
                  <a:srgbClr val="FFFF00"/>
                </a:highlight>
                <a:ea typeface="Times New Roman" panose="02020603050405020304" pitchFamily="18" charset="0"/>
              </a:rPr>
              <a:t>Recall 91%, precision 83%, F1 0.87. </a:t>
            </a:r>
            <a:endParaRPr lang="en-US" sz="2200" dirty="0">
              <a:highlight>
                <a:srgbClr val="FFFF00"/>
              </a:highlight>
              <a:ea typeface="Aptos" panose="020B0004020202020204" pitchFamily="34" charset="0"/>
              <a:cs typeface="Arial" panose="020B0604020202020204" pitchFamily="34" charset="0"/>
            </a:endParaRPr>
          </a:p>
          <a:p>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5295448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8DC42-1A31-AE23-5ECB-FF24DA8E240D}"/>
              </a:ext>
            </a:extLst>
          </p:cNvPr>
          <p:cNvSpPr>
            <a:spLocks noGrp="1"/>
          </p:cNvSpPr>
          <p:nvPr>
            <p:ph type="title"/>
          </p:nvPr>
        </p:nvSpPr>
        <p:spPr/>
        <p:txBody>
          <a:bodyPr/>
          <a:lstStyle/>
          <a:p>
            <a:r>
              <a:rPr lang="en-US" dirty="0"/>
              <a:t>Pairs </a:t>
            </a:r>
            <a:r>
              <a:rPr lang="en-US" dirty="0">
                <a:highlight>
                  <a:srgbClr val="FFFF00"/>
                </a:highlight>
              </a:rPr>
              <a:t>not recognized </a:t>
            </a:r>
            <a:r>
              <a:rPr lang="en-US" dirty="0"/>
              <a:t>by </a:t>
            </a:r>
            <a:r>
              <a:rPr lang="en-US" dirty="0" err="1"/>
              <a:t>Krajšavar</a:t>
            </a:r>
            <a:r>
              <a:rPr lang="en-US" dirty="0"/>
              <a:t> </a:t>
            </a:r>
          </a:p>
        </p:txBody>
      </p:sp>
      <p:graphicFrame>
        <p:nvGraphicFramePr>
          <p:cNvPr id="4" name="Table 3">
            <a:extLst>
              <a:ext uri="{FF2B5EF4-FFF2-40B4-BE49-F238E27FC236}">
                <a16:creationId xmlns:a16="http://schemas.microsoft.com/office/drawing/2014/main" id="{9A6F074D-5AA9-13F0-3FFE-36BEC6663E7E}"/>
              </a:ext>
            </a:extLst>
          </p:cNvPr>
          <p:cNvGraphicFramePr>
            <a:graphicFrameLocks noGrp="1"/>
          </p:cNvGraphicFramePr>
          <p:nvPr/>
        </p:nvGraphicFramePr>
        <p:xfrm>
          <a:off x="1278227" y="1955046"/>
          <a:ext cx="9322417" cy="3886200"/>
        </p:xfrm>
        <a:graphic>
          <a:graphicData uri="http://schemas.openxmlformats.org/drawingml/2006/table">
            <a:tbl>
              <a:tblPr firstRow="1" firstCol="1" bandRow="1">
                <a:tableStyleId>{5C22544A-7EE6-4342-B048-85BDC9FD1C3A}</a:tableStyleId>
              </a:tblPr>
              <a:tblGrid>
                <a:gridCol w="2591333">
                  <a:extLst>
                    <a:ext uri="{9D8B030D-6E8A-4147-A177-3AD203B41FA5}">
                      <a16:colId xmlns:a16="http://schemas.microsoft.com/office/drawing/2014/main" val="3240845076"/>
                    </a:ext>
                  </a:extLst>
                </a:gridCol>
                <a:gridCol w="2496613">
                  <a:extLst>
                    <a:ext uri="{9D8B030D-6E8A-4147-A177-3AD203B41FA5}">
                      <a16:colId xmlns:a16="http://schemas.microsoft.com/office/drawing/2014/main" val="4182500968"/>
                    </a:ext>
                  </a:extLst>
                </a:gridCol>
                <a:gridCol w="2447757">
                  <a:extLst>
                    <a:ext uri="{9D8B030D-6E8A-4147-A177-3AD203B41FA5}">
                      <a16:colId xmlns:a16="http://schemas.microsoft.com/office/drawing/2014/main" val="3169017012"/>
                    </a:ext>
                  </a:extLst>
                </a:gridCol>
                <a:gridCol w="1786714">
                  <a:extLst>
                    <a:ext uri="{9D8B030D-6E8A-4147-A177-3AD203B41FA5}">
                      <a16:colId xmlns:a16="http://schemas.microsoft.com/office/drawing/2014/main" val="2257490974"/>
                    </a:ext>
                  </a:extLst>
                </a:gridCol>
              </a:tblGrid>
              <a:tr h="0">
                <a:tc>
                  <a:txBody>
                    <a:bodyPr/>
                    <a:lstStyle/>
                    <a:p>
                      <a:pPr marL="342900" marR="0" lvl="0" indent="-342900" fontAlgn="base">
                        <a:spcBef>
                          <a:spcPts val="0"/>
                        </a:spcBef>
                        <a:spcAft>
                          <a:spcPts val="0"/>
                        </a:spcAft>
                        <a:buFont typeface="+mj-lt"/>
                        <a:buAutoNum type="arabicParenBoth"/>
                      </a:pPr>
                      <a:r>
                        <a:rPr lang="en-US" sz="1500" noProof="0" dirty="0">
                          <a:effectLst/>
                        </a:rPr>
                        <a:t>Abbreviation + noun</a:t>
                      </a:r>
                      <a:endParaRPr lang="en-US" sz="15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mj-lt"/>
                        <a:buAutoNum type="arabicParenBoth"/>
                      </a:pPr>
                      <a:r>
                        <a:rPr lang="en-US" sz="1500" noProof="0" dirty="0">
                          <a:effectLst/>
                        </a:rPr>
                        <a:t>Special symbols in the expansion or lower-case letters in abbreviation</a:t>
                      </a:r>
                      <a:endParaRPr lang="en-US" sz="1500" noProof="0" dirty="0">
                        <a:effectLst/>
                        <a:latin typeface="Aptos" panose="020B0004020202020204" pitchFamily="34" charset="0"/>
                        <a:ea typeface="Times New Roman" panose="02020603050405020304" pitchFamily="18" charset="0"/>
                      </a:endParaRPr>
                    </a:p>
                  </a:txBody>
                  <a:tcPr marL="68580" marR="68580" marT="0" marB="0"/>
                </a:tc>
                <a:tc>
                  <a:txBody>
                    <a:bodyPr/>
                    <a:lstStyle/>
                    <a:p>
                      <a:pPr marL="342900" marR="0" lvl="0" indent="-342900">
                        <a:spcBef>
                          <a:spcPts val="0"/>
                        </a:spcBef>
                        <a:spcAft>
                          <a:spcPts val="0"/>
                        </a:spcAft>
                        <a:buFont typeface="+mj-lt"/>
                        <a:buAutoNum type="arabicParenBoth"/>
                      </a:pPr>
                      <a:r>
                        <a:rPr lang="en-US" sz="1500" noProof="0" dirty="0">
                          <a:effectLst/>
                          <a:latin typeface="Aptos" panose="020B0004020202020204" pitchFamily="34" charset="0"/>
                          <a:ea typeface="Times New Roman" panose="02020603050405020304" pitchFamily="18" charset="0"/>
                        </a:rPr>
                        <a:t>Special  abbreviations</a:t>
                      </a:r>
                    </a:p>
                  </a:txBody>
                  <a:tcPr marL="68580" marR="68580" marT="0" marB="0"/>
                </a:tc>
                <a:tc>
                  <a:txBody>
                    <a:bodyPr/>
                    <a:lstStyle/>
                    <a:p>
                      <a:pPr marL="342900" marR="0" lvl="0" indent="-342900">
                        <a:spcBef>
                          <a:spcPts val="0"/>
                        </a:spcBef>
                        <a:spcAft>
                          <a:spcPts val="0"/>
                        </a:spcAft>
                        <a:buFont typeface="+mj-lt"/>
                        <a:buAutoNum type="arabicParenBoth"/>
                      </a:pPr>
                      <a:r>
                        <a:rPr lang="en-US" sz="1500" noProof="0" dirty="0">
                          <a:effectLst/>
                        </a:rPr>
                        <a:t>Lower-case letters in expansions </a:t>
                      </a:r>
                      <a:endParaRPr lang="en-US" sz="1500" noProof="0" dirty="0">
                        <a:effectLst/>
                        <a:latin typeface="Aptos" panose="020B00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680588716"/>
                  </a:ext>
                </a:extLst>
              </a:tr>
              <a:tr h="0">
                <a:tc>
                  <a:txBody>
                    <a:bodyPr/>
                    <a:lstStyle/>
                    <a:p>
                      <a:pPr marL="0" marR="0" algn="just" fontAlgn="base">
                        <a:spcBef>
                          <a:spcPts val="0"/>
                        </a:spcBef>
                        <a:spcAft>
                          <a:spcPts val="0"/>
                        </a:spcAft>
                      </a:pPr>
                      <a:r>
                        <a:rPr lang="sl-SI" sz="1500" dirty="0">
                          <a:effectLst/>
                        </a:rPr>
                        <a:t>International Ship and Port Facilities Security Code (ISPS Code)</a:t>
                      </a:r>
                      <a:endParaRPr lang="en-US" sz="15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500">
                          <a:effectLst/>
                        </a:rPr>
                        <a:t>science and tech- nology studies (STS) </a:t>
                      </a:r>
                    </a:p>
                    <a:p>
                      <a:pPr marL="0" marR="0">
                        <a:spcBef>
                          <a:spcPts val="0"/>
                        </a:spcBef>
                        <a:spcAft>
                          <a:spcPts val="0"/>
                        </a:spcAft>
                      </a:pPr>
                      <a:r>
                        <a:rPr lang="en-US" sz="1500">
                          <a:effectLst/>
                        </a:rPr>
                        <a:t> </a:t>
                      </a:r>
                    </a:p>
                    <a:p>
                      <a:pPr marL="0" marR="0">
                        <a:spcBef>
                          <a:spcPts val="0"/>
                        </a:spcBef>
                        <a:spcAft>
                          <a:spcPts val="0"/>
                        </a:spcAft>
                      </a:pPr>
                      <a:r>
                        <a:rPr lang="en-US" sz="1500">
                          <a:effectLst/>
                        </a:rPr>
                        <a:t>blood alcohol concen- tration (BAC)</a:t>
                      </a:r>
                    </a:p>
                    <a:p>
                      <a:pPr marL="0" marR="0">
                        <a:spcBef>
                          <a:spcPts val="0"/>
                        </a:spcBef>
                        <a:spcAft>
                          <a:spcPts val="0"/>
                        </a:spcAft>
                      </a:pPr>
                      <a:r>
                        <a:rPr lang="en-US" sz="1500">
                          <a:effectLst/>
                        </a:rPr>
                        <a:t> </a:t>
                      </a:r>
                    </a:p>
                    <a:p>
                      <a:pPr marL="0" marR="0">
                        <a:spcBef>
                          <a:spcPts val="0"/>
                        </a:spcBef>
                        <a:spcAft>
                          <a:spcPts val="0"/>
                        </a:spcAft>
                      </a:pPr>
                      <a:r>
                        <a:rPr lang="en-US" sz="1500">
                          <a:effectLst/>
                        </a:rPr>
                        <a:t>standard operating procedures (SOPs)</a:t>
                      </a:r>
                    </a:p>
                    <a:p>
                      <a:pPr marL="0" marR="0">
                        <a:spcBef>
                          <a:spcPts val="0"/>
                        </a:spcBef>
                        <a:spcAft>
                          <a:spcPts val="0"/>
                        </a:spcAft>
                      </a:pPr>
                      <a:r>
                        <a:rPr lang="en-US" sz="1500">
                          <a:effectLst/>
                        </a:rPr>
                        <a:t> </a:t>
                      </a:r>
                    </a:p>
                    <a:p>
                      <a:pPr marL="0" marR="0">
                        <a:spcBef>
                          <a:spcPts val="0"/>
                        </a:spcBef>
                        <a:spcAft>
                          <a:spcPts val="0"/>
                        </a:spcAft>
                      </a:pPr>
                      <a:r>
                        <a:rPr lang="en-US" sz="1500">
                          <a:effectLst/>
                        </a:rPr>
                        <a:t>road traffic injuries (RTIs)</a:t>
                      </a:r>
                    </a:p>
                    <a:p>
                      <a:pPr marL="0" marR="0">
                        <a:spcBef>
                          <a:spcPts val="0"/>
                        </a:spcBef>
                        <a:spcAft>
                          <a:spcPts val="0"/>
                        </a:spcAft>
                      </a:pPr>
                      <a:r>
                        <a:rPr lang="en-US" sz="1500">
                          <a:effectLst/>
                        </a:rPr>
                        <a:t> </a:t>
                      </a:r>
                      <a:endParaRPr lang="en-US" sz="1500">
                        <a:effectLst/>
                        <a:latin typeface="Aptos" panose="020B0004020202020204" pitchFamily="34"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500" dirty="0">
                          <a:effectLst/>
                        </a:rPr>
                        <a:t>Pamphlet (PAM) </a:t>
                      </a:r>
                    </a:p>
                    <a:p>
                      <a:pPr marL="0" marR="0">
                        <a:spcBef>
                          <a:spcPts val="0"/>
                        </a:spcBef>
                        <a:spcAft>
                          <a:spcPts val="0"/>
                        </a:spcAft>
                      </a:pPr>
                      <a:r>
                        <a:rPr lang="en-US" sz="1500" dirty="0">
                          <a:effectLst/>
                        </a:rPr>
                        <a:t> </a:t>
                      </a:r>
                    </a:p>
                    <a:p>
                      <a:pPr marL="0" marR="0">
                        <a:spcBef>
                          <a:spcPts val="0"/>
                        </a:spcBef>
                        <a:spcAft>
                          <a:spcPts val="0"/>
                        </a:spcAft>
                      </a:pPr>
                      <a:r>
                        <a:rPr lang="en-US" sz="1500" dirty="0">
                          <a:effectLst/>
                        </a:rPr>
                        <a:t>tactical standard operating procedure (TACSOP) </a:t>
                      </a:r>
                    </a:p>
                    <a:p>
                      <a:pPr marL="0" marR="0">
                        <a:spcBef>
                          <a:spcPts val="0"/>
                        </a:spcBef>
                        <a:spcAft>
                          <a:spcPts val="0"/>
                        </a:spcAft>
                      </a:pPr>
                      <a:r>
                        <a:rPr lang="en-US" sz="1500" dirty="0">
                          <a:effectLst/>
                        </a:rPr>
                        <a:t> </a:t>
                      </a:r>
                    </a:p>
                    <a:p>
                      <a:pPr marL="0" marR="0" fontAlgn="base">
                        <a:spcBef>
                          <a:spcPts val="0"/>
                        </a:spcBef>
                        <a:spcAft>
                          <a:spcPts val="0"/>
                        </a:spcAft>
                      </a:pPr>
                      <a:r>
                        <a:rPr lang="sl-SI" sz="1500" dirty="0">
                          <a:effectLst/>
                        </a:rPr>
                        <a:t>ACC accidents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a:spcBef>
                          <a:spcPts val="0"/>
                        </a:spcBef>
                        <a:spcAft>
                          <a:spcPts val="0"/>
                        </a:spcAft>
                      </a:pPr>
                      <a:r>
                        <a:rPr lang="en-US" sz="1500" dirty="0">
                          <a:effectLst/>
                        </a:rPr>
                        <a:t>SPER suspicious person</a:t>
                      </a:r>
                      <a:endParaRPr lang="en-US" sz="1500" dirty="0">
                        <a:effectLst/>
                        <a:latin typeface="Aptos" panose="020B0004020202020204" pitchFamily="34" charset="0"/>
                        <a:ea typeface="Times New Roman" panose="02020603050405020304" pitchFamily="18" charset="0"/>
                      </a:endParaRPr>
                    </a:p>
                  </a:txBody>
                  <a:tcPr marL="68580" marR="68580" marT="0" marB="0"/>
                </a:tc>
                <a:tc>
                  <a:txBody>
                    <a:bodyPr/>
                    <a:lstStyle/>
                    <a:p>
                      <a:pPr marL="0" marR="0">
                        <a:spcBef>
                          <a:spcPts val="0"/>
                        </a:spcBef>
                        <a:spcAft>
                          <a:spcPts val="0"/>
                        </a:spcAft>
                      </a:pPr>
                      <a:r>
                        <a:rPr lang="en-US" sz="1500" dirty="0">
                          <a:effectLst/>
                        </a:rPr>
                        <a:t>field manual (FM) </a:t>
                      </a:r>
                    </a:p>
                    <a:p>
                      <a:pPr marL="0" marR="0">
                        <a:spcBef>
                          <a:spcPts val="0"/>
                        </a:spcBef>
                        <a:spcAft>
                          <a:spcPts val="0"/>
                        </a:spcAft>
                      </a:pPr>
                      <a:r>
                        <a:rPr lang="en-US" sz="1500" dirty="0">
                          <a:effectLst/>
                        </a:rPr>
                        <a:t> </a:t>
                      </a:r>
                    </a:p>
                    <a:p>
                      <a:pPr marL="0" marR="0">
                        <a:spcBef>
                          <a:spcPts val="0"/>
                        </a:spcBef>
                        <a:spcAft>
                          <a:spcPts val="0"/>
                        </a:spcAft>
                      </a:pPr>
                      <a:r>
                        <a:rPr lang="en-US" sz="1500" dirty="0">
                          <a:effectLst/>
                        </a:rPr>
                        <a:t>international political sociology (IPS) </a:t>
                      </a:r>
                    </a:p>
                    <a:p>
                      <a:pPr marL="0" marR="0">
                        <a:spcBef>
                          <a:spcPts val="0"/>
                        </a:spcBef>
                        <a:spcAft>
                          <a:spcPts val="0"/>
                        </a:spcAft>
                      </a:pPr>
                      <a:r>
                        <a:rPr lang="en-US" sz="1500" dirty="0">
                          <a:effectLst/>
                        </a:rPr>
                        <a:t> </a:t>
                      </a:r>
                    </a:p>
                    <a:p>
                      <a:pPr marL="0" marR="0">
                        <a:spcBef>
                          <a:spcPts val="0"/>
                        </a:spcBef>
                        <a:spcAft>
                          <a:spcPts val="0"/>
                        </a:spcAft>
                      </a:pPr>
                      <a:r>
                        <a:rPr lang="en-US" sz="1500" dirty="0">
                          <a:effectLst/>
                        </a:rPr>
                        <a:t>sociology of scientific knowledge (SSK)</a:t>
                      </a:r>
                    </a:p>
                    <a:p>
                      <a:pPr marL="0" marR="0">
                        <a:spcBef>
                          <a:spcPts val="0"/>
                        </a:spcBef>
                        <a:spcAft>
                          <a:spcPts val="0"/>
                        </a:spcAft>
                      </a:pPr>
                      <a:r>
                        <a:rPr lang="en-US" sz="1500" dirty="0">
                          <a:effectLst/>
                        </a:rPr>
                        <a:t> </a:t>
                      </a:r>
                    </a:p>
                    <a:p>
                      <a:pPr marL="0" marR="0">
                        <a:spcBef>
                          <a:spcPts val="0"/>
                        </a:spcBef>
                        <a:spcAft>
                          <a:spcPts val="0"/>
                        </a:spcAft>
                      </a:pPr>
                      <a:r>
                        <a:rPr lang="en-US" sz="1500" dirty="0">
                          <a:effectLst/>
                        </a:rPr>
                        <a:t>portable document format (PDF) </a:t>
                      </a:r>
                    </a:p>
                    <a:p>
                      <a:pPr marL="0" marR="0">
                        <a:spcBef>
                          <a:spcPts val="0"/>
                        </a:spcBef>
                        <a:spcAft>
                          <a:spcPts val="0"/>
                        </a:spcAft>
                      </a:pPr>
                      <a:r>
                        <a:rPr lang="en-US" sz="1500" dirty="0">
                          <a:effectLst/>
                        </a:rPr>
                        <a:t> </a:t>
                      </a:r>
                      <a:endParaRPr lang="en-US" sz="1500" dirty="0">
                        <a:effectLst/>
                        <a:latin typeface="Aptos" panose="020B0004020202020204" pitchFamily="34" charset="0"/>
                        <a:ea typeface="Times New Roman" panose="02020603050405020304" pitchFamily="18" charset="0"/>
                      </a:endParaRPr>
                    </a:p>
                  </a:txBody>
                  <a:tcPr marL="68580" marR="68580" marT="0" marB="0"/>
                </a:tc>
                <a:extLst>
                  <a:ext uri="{0D108BD9-81ED-4DB2-BD59-A6C34878D82A}">
                    <a16:rowId xmlns:a16="http://schemas.microsoft.com/office/drawing/2014/main" val="360431400"/>
                  </a:ext>
                </a:extLst>
              </a:tr>
            </a:tbl>
          </a:graphicData>
        </a:graphic>
      </p:graphicFrame>
    </p:spTree>
    <p:extLst>
      <p:ext uri="{BB962C8B-B14F-4D97-AF65-F5344CB8AC3E}">
        <p14:creationId xmlns:p14="http://schemas.microsoft.com/office/powerpoint/2010/main" val="42539047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3346CF-29A2-4CD1-EA35-93E825182060}"/>
              </a:ext>
            </a:extLst>
          </p:cNvPr>
          <p:cNvSpPr>
            <a:spLocks noGrp="1"/>
          </p:cNvSpPr>
          <p:nvPr>
            <p:ph type="title"/>
          </p:nvPr>
        </p:nvSpPr>
        <p:spPr/>
        <p:txBody>
          <a:bodyPr/>
          <a:lstStyle/>
          <a:p>
            <a:r>
              <a:rPr lang="en-US" dirty="0"/>
              <a:t>Pairs – </a:t>
            </a:r>
            <a:r>
              <a:rPr lang="en-US" dirty="0">
                <a:highlight>
                  <a:srgbClr val="FFFF00"/>
                </a:highlight>
              </a:rPr>
              <a:t>not abbreviations</a:t>
            </a:r>
            <a:r>
              <a:rPr lang="en-US" dirty="0"/>
              <a:t>, recognized by </a:t>
            </a:r>
            <a:r>
              <a:rPr lang="en-US" dirty="0" err="1"/>
              <a:t>Krajšavar</a:t>
            </a:r>
            <a:r>
              <a:rPr lang="en-US" dirty="0"/>
              <a:t> </a:t>
            </a:r>
          </a:p>
        </p:txBody>
      </p:sp>
      <p:graphicFrame>
        <p:nvGraphicFramePr>
          <p:cNvPr id="4" name="Table 3">
            <a:extLst>
              <a:ext uri="{FF2B5EF4-FFF2-40B4-BE49-F238E27FC236}">
                <a16:creationId xmlns:a16="http://schemas.microsoft.com/office/drawing/2014/main" id="{29122667-8D45-6F43-F389-2E44D0EB4766}"/>
              </a:ext>
            </a:extLst>
          </p:cNvPr>
          <p:cNvGraphicFramePr>
            <a:graphicFrameLocks noGrp="1"/>
          </p:cNvGraphicFramePr>
          <p:nvPr/>
        </p:nvGraphicFramePr>
        <p:xfrm>
          <a:off x="1092820" y="2730722"/>
          <a:ext cx="9567746" cy="3279902"/>
        </p:xfrm>
        <a:graphic>
          <a:graphicData uri="http://schemas.openxmlformats.org/drawingml/2006/table">
            <a:tbl>
              <a:tblPr firstRow="1" firstCol="1" bandRow="1">
                <a:tableStyleId>{5C22544A-7EE6-4342-B048-85BDC9FD1C3A}</a:tableStyleId>
              </a:tblPr>
              <a:tblGrid>
                <a:gridCol w="3188566">
                  <a:extLst>
                    <a:ext uri="{9D8B030D-6E8A-4147-A177-3AD203B41FA5}">
                      <a16:colId xmlns:a16="http://schemas.microsoft.com/office/drawing/2014/main" val="3441865801"/>
                    </a:ext>
                  </a:extLst>
                </a:gridCol>
                <a:gridCol w="3189590">
                  <a:extLst>
                    <a:ext uri="{9D8B030D-6E8A-4147-A177-3AD203B41FA5}">
                      <a16:colId xmlns:a16="http://schemas.microsoft.com/office/drawing/2014/main" val="2640066081"/>
                    </a:ext>
                  </a:extLst>
                </a:gridCol>
                <a:gridCol w="3189590">
                  <a:extLst>
                    <a:ext uri="{9D8B030D-6E8A-4147-A177-3AD203B41FA5}">
                      <a16:colId xmlns:a16="http://schemas.microsoft.com/office/drawing/2014/main" val="2132120426"/>
                    </a:ext>
                  </a:extLst>
                </a:gridCol>
              </a:tblGrid>
              <a:tr h="0">
                <a:tc>
                  <a:txBody>
                    <a:bodyPr/>
                    <a:lstStyle/>
                    <a:p>
                      <a:pPr marL="342900" marR="0" lvl="0" indent="-342900" algn="just" fontAlgn="base">
                        <a:lnSpc>
                          <a:spcPct val="150000"/>
                        </a:lnSpc>
                        <a:buFont typeface="+mj-lt"/>
                        <a:buAutoNum type="arabicParenBoth"/>
                      </a:pPr>
                      <a:r>
                        <a:rPr lang="en-US" sz="1500" noProof="0" dirty="0">
                          <a:effectLst/>
                        </a:rPr>
                        <a:t>Names in upper-case letters</a:t>
                      </a:r>
                      <a:endParaRPr lang="en-US" sz="15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342900" marR="0" lvl="0" indent="-342900" algn="just" fontAlgn="base">
                        <a:lnSpc>
                          <a:spcPct val="150000"/>
                        </a:lnSpc>
                        <a:buFont typeface="+mj-lt"/>
                        <a:buAutoNum type="arabicParenBoth"/>
                      </a:pPr>
                      <a:r>
                        <a:rPr lang="en-US" sz="1500" noProof="0" dirty="0">
                          <a:effectLst/>
                        </a:rPr>
                        <a:t>Other languages  </a:t>
                      </a:r>
                      <a:endParaRPr lang="en-US" sz="1500" noProof="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342900" marR="0" lvl="0" indent="-342900" algn="just" fontAlgn="base">
                        <a:lnSpc>
                          <a:spcPct val="150000"/>
                        </a:lnSpc>
                        <a:buFont typeface="+mj-lt"/>
                        <a:buAutoNum type="arabicParenBoth"/>
                      </a:pPr>
                      <a:r>
                        <a:rPr lang="en-US" sz="1500" noProof="0" dirty="0">
                          <a:effectLst/>
                        </a:rPr>
                        <a:t>Upper-case letters</a:t>
                      </a:r>
                      <a:endParaRPr lang="en-US" sz="1500" noProof="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97961560"/>
                  </a:ext>
                </a:extLst>
              </a:tr>
              <a:tr h="523337">
                <a:tc>
                  <a:txBody>
                    <a:bodyPr/>
                    <a:lstStyle/>
                    <a:p>
                      <a:pPr marL="0" marR="0" fontAlgn="base">
                        <a:spcBef>
                          <a:spcPts val="0"/>
                        </a:spcBef>
                        <a:spcAft>
                          <a:spcPts val="0"/>
                        </a:spcAft>
                      </a:pPr>
                      <a:r>
                        <a:rPr lang="sl-SI" sz="1500" dirty="0">
                          <a:effectLst/>
                        </a:rPr>
                        <a:t>Socialism	Schneider :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Hellwig 	Hellwig , first issued in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Bourdieu 	Bourdieu : scientific capital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Gieryn 	Gieryn has called boundary work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Wolffram 	William Stern, Paul Plaut , and Albert Hellwig </a:t>
                      </a:r>
                      <a:endParaRPr lang="en-US" sz="1500" dirty="0">
                        <a:effectLst/>
                      </a:endParaRPr>
                    </a:p>
                    <a:p>
                      <a:pPr marL="0" marR="0"/>
                      <a:r>
                        <a:rPr lang="en-US" sz="1500" dirty="0">
                          <a:effectLst/>
                        </a:rPr>
                        <a:t> </a:t>
                      </a:r>
                      <a:endParaRPr lang="en-US" sz="1500" dirty="0">
                        <a:effectLst/>
                        <a:latin typeface="Aptos" panose="020B0004020202020204" pitchFamily="34" charset="0"/>
                        <a:ea typeface="Times New Roman" panose="02020603050405020304" pitchFamily="18" charset="0"/>
                      </a:endParaRPr>
                    </a:p>
                  </a:txBody>
                  <a:tcPr marL="68580" marR="68580" marT="0" marB="0"/>
                </a:tc>
                <a:tc>
                  <a:txBody>
                    <a:bodyPr/>
                    <a:lstStyle/>
                    <a:p>
                      <a:pPr marL="0" marR="0" fontAlgn="base">
                        <a:spcBef>
                          <a:spcPts val="0"/>
                        </a:spcBef>
                        <a:spcAft>
                          <a:spcPts val="0"/>
                        </a:spcAft>
                      </a:pPr>
                      <a:r>
                        <a:rPr lang="sl-SI" sz="1500" dirty="0">
                          <a:effectLst/>
                        </a:rPr>
                        <a:t>Nazionale	National Diaristic Archive Foundation </a:t>
                      </a:r>
                      <a:endParaRPr lang="en-US" sz="1500" dirty="0">
                        <a:effectLst/>
                      </a:endParaRPr>
                    </a:p>
                    <a:p>
                      <a:pPr marL="0" marR="0"/>
                      <a:r>
                        <a:rPr lang="en-US" sz="1500" dirty="0">
                          <a:effectLst/>
                        </a:rPr>
                        <a:t> </a:t>
                      </a:r>
                      <a:endParaRPr lang="en-US" sz="1500" dirty="0">
                        <a:effectLst/>
                        <a:latin typeface="Aptos" panose="020B0004020202020204" pitchFamily="34" charset="0"/>
                        <a:ea typeface="Times New Roman" panose="02020603050405020304" pitchFamily="18" charset="0"/>
                      </a:endParaRPr>
                    </a:p>
                  </a:txBody>
                  <a:tcPr marL="68580" marR="68580" marT="0" marB="0"/>
                </a:tc>
                <a:tc>
                  <a:txBody>
                    <a:bodyPr/>
                    <a:lstStyle/>
                    <a:p>
                      <a:pPr marL="0" marR="0" fontAlgn="base">
                        <a:spcBef>
                          <a:spcPts val="0"/>
                        </a:spcBef>
                        <a:spcAft>
                          <a:spcPts val="0"/>
                        </a:spcAft>
                      </a:pPr>
                      <a:r>
                        <a:rPr lang="sl-SI" sz="1500" dirty="0">
                          <a:effectLst/>
                        </a:rPr>
                        <a:t>S 	SPONSORING / MONITORING AGENCY NAME</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S 	SPONSORING / MONITORING AGENCY NAME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S 	S ACRONYM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 </a:t>
                      </a:r>
                      <a:endParaRPr lang="en-US" sz="1500" dirty="0">
                        <a:effectLst/>
                      </a:endParaRPr>
                    </a:p>
                    <a:p>
                      <a:pPr marL="0" marR="0" fontAlgn="base">
                        <a:spcBef>
                          <a:spcPts val="0"/>
                        </a:spcBef>
                        <a:spcAft>
                          <a:spcPts val="0"/>
                        </a:spcAft>
                      </a:pPr>
                      <a:r>
                        <a:rPr lang="sl-SI" sz="1500" dirty="0">
                          <a:effectLst/>
                        </a:rPr>
                        <a:t>S 	S REPORT NUMBER</a:t>
                      </a:r>
                      <a:endParaRPr lang="en-US" sz="15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03111863"/>
                  </a:ext>
                </a:extLst>
              </a:tr>
            </a:tbl>
          </a:graphicData>
        </a:graphic>
      </p:graphicFrame>
    </p:spTree>
    <p:extLst>
      <p:ext uri="{BB962C8B-B14F-4D97-AF65-F5344CB8AC3E}">
        <p14:creationId xmlns:p14="http://schemas.microsoft.com/office/powerpoint/2010/main" val="15635694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516B2-B086-84D7-622D-C13FB6FF3225}"/>
              </a:ext>
            </a:extLst>
          </p:cNvPr>
          <p:cNvSpPr>
            <a:spLocks noGrp="1"/>
          </p:cNvSpPr>
          <p:nvPr>
            <p:ph type="title"/>
          </p:nvPr>
        </p:nvSpPr>
        <p:spPr/>
        <p:txBody>
          <a:bodyPr>
            <a:normAutofit fontScale="90000"/>
          </a:bodyPr>
          <a:lstStyle/>
          <a:p>
            <a:r>
              <a:rPr lang="sl-SI" dirty="0"/>
              <a:t>Recognition of abbreviation-expansion pairs with ChatGPT and Perplexity</a:t>
            </a:r>
            <a:br>
              <a:rPr lang="en-US" dirty="0"/>
            </a:br>
            <a:endParaRPr lang="en-US" dirty="0"/>
          </a:p>
        </p:txBody>
      </p:sp>
      <p:graphicFrame>
        <p:nvGraphicFramePr>
          <p:cNvPr id="4" name="Content Placeholder 3">
            <a:extLst>
              <a:ext uri="{FF2B5EF4-FFF2-40B4-BE49-F238E27FC236}">
                <a16:creationId xmlns:a16="http://schemas.microsoft.com/office/drawing/2014/main" id="{DD212551-D1BC-93CA-CA99-F60896A13CA5}"/>
              </a:ext>
            </a:extLst>
          </p:cNvPr>
          <p:cNvGraphicFramePr>
            <a:graphicFrameLocks noGrp="1"/>
          </p:cNvGraphicFramePr>
          <p:nvPr>
            <p:ph idx="1"/>
          </p:nvPr>
        </p:nvGraphicFramePr>
        <p:xfrm>
          <a:off x="3129280" y="3570192"/>
          <a:ext cx="5933440" cy="1041718"/>
        </p:xfrm>
        <a:graphic>
          <a:graphicData uri="http://schemas.openxmlformats.org/drawingml/2006/table">
            <a:tbl>
              <a:tblPr firstRow="1" firstCol="1" bandRow="1">
                <a:tableStyleId>{5C22544A-7EE6-4342-B048-85BDC9FD1C3A}</a:tableStyleId>
              </a:tblPr>
              <a:tblGrid>
                <a:gridCol w="520700">
                  <a:extLst>
                    <a:ext uri="{9D8B030D-6E8A-4147-A177-3AD203B41FA5}">
                      <a16:colId xmlns:a16="http://schemas.microsoft.com/office/drawing/2014/main" val="2852482992"/>
                    </a:ext>
                  </a:extLst>
                </a:gridCol>
                <a:gridCol w="603885">
                  <a:extLst>
                    <a:ext uri="{9D8B030D-6E8A-4147-A177-3AD203B41FA5}">
                      <a16:colId xmlns:a16="http://schemas.microsoft.com/office/drawing/2014/main" val="2710010950"/>
                    </a:ext>
                  </a:extLst>
                </a:gridCol>
                <a:gridCol w="1734820">
                  <a:extLst>
                    <a:ext uri="{9D8B030D-6E8A-4147-A177-3AD203B41FA5}">
                      <a16:colId xmlns:a16="http://schemas.microsoft.com/office/drawing/2014/main" val="541397942"/>
                    </a:ext>
                  </a:extLst>
                </a:gridCol>
                <a:gridCol w="3074035">
                  <a:extLst>
                    <a:ext uri="{9D8B030D-6E8A-4147-A177-3AD203B41FA5}">
                      <a16:colId xmlns:a16="http://schemas.microsoft.com/office/drawing/2014/main" val="2177680706"/>
                    </a:ext>
                  </a:extLst>
                </a:gridCol>
              </a:tblGrid>
              <a:tr h="190500">
                <a:tc>
                  <a:txBody>
                    <a:bodyPr/>
                    <a:lstStyle/>
                    <a:p>
                      <a:pPr marL="228600" marR="0" fontAlgn="base">
                        <a:lnSpc>
                          <a:spcPct val="115000"/>
                        </a:lnSpc>
                        <a:buNone/>
                      </a:pPr>
                      <a:r>
                        <a:rPr lang="sl-SI" sz="1000" kern="100">
                          <a:effectLst/>
                        </a:rPr>
                        <a:t>13.</a:t>
                      </a:r>
                      <a:endParaRPr lang="en-US" sz="1200" kern="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fontAlgn="base">
                        <a:lnSpc>
                          <a:spcPct val="115000"/>
                        </a:lnSpc>
                        <a:buNone/>
                      </a:pPr>
                      <a:r>
                        <a:rPr lang="en-GB" sz="1000" kern="100">
                          <a:effectLst/>
                        </a:rPr>
                        <a:t>Shawn Neely, Chris M. Anson </a:t>
                      </a:r>
                      <a:endParaRPr lang="en-US" sz="1200" kern="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fontAlgn="base">
                        <a:lnSpc>
                          <a:spcPct val="115000"/>
                        </a:lnSpc>
                        <a:buNone/>
                      </a:pPr>
                      <a:r>
                        <a:rPr lang="en-GB" sz="1000" kern="100">
                          <a:effectLst/>
                        </a:rPr>
                        <a:t>The Army and the Academy as Textual Communities: Exploring Mismatches in the Concepts of Attribution, Appropriation, and Shared Goals </a:t>
                      </a:r>
                      <a:endParaRPr lang="en-US" sz="1200" kern="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just" fontAlgn="base">
                        <a:lnSpc>
                          <a:spcPct val="115000"/>
                        </a:lnSpc>
                        <a:buNone/>
                      </a:pPr>
                      <a:r>
                        <a:rPr lang="en-GB" sz="1000" kern="100" dirty="0">
                          <a:effectLst/>
                        </a:rPr>
                        <a:t>https://</a:t>
                      </a:r>
                      <a:r>
                        <a:rPr lang="en-GB" sz="1000" kern="100" dirty="0" err="1">
                          <a:effectLst/>
                        </a:rPr>
                        <a:t>apps.dtic.mil</a:t>
                      </a:r>
                      <a:r>
                        <a:rPr lang="en-GB" sz="1000" kern="100" dirty="0">
                          <a:effectLst/>
                        </a:rPr>
                        <a:t>/</a:t>
                      </a:r>
                      <a:r>
                        <a:rPr lang="en-GB" sz="1000" kern="100" dirty="0" err="1">
                          <a:effectLst/>
                        </a:rPr>
                        <a:t>sti</a:t>
                      </a:r>
                      <a:r>
                        <a:rPr lang="en-GB" sz="1000" kern="100" dirty="0">
                          <a:effectLst/>
                        </a:rPr>
                        <a:t>/pdfs/ADA535143.pdf </a:t>
                      </a:r>
                      <a:endParaRPr lang="en-US" sz="1200" kern="1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014859042"/>
                  </a:ext>
                </a:extLst>
              </a:tr>
            </a:tbl>
          </a:graphicData>
        </a:graphic>
      </p:graphicFrame>
    </p:spTree>
    <p:extLst>
      <p:ext uri="{BB962C8B-B14F-4D97-AF65-F5344CB8AC3E}">
        <p14:creationId xmlns:p14="http://schemas.microsoft.com/office/powerpoint/2010/main" val="38319760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818C536-5522-B049-7106-FE2A1FAE9AC0}"/>
              </a:ext>
            </a:extLst>
          </p:cNvPr>
          <p:cNvGraphicFramePr>
            <a:graphicFrameLocks noGrp="1"/>
          </p:cNvGraphicFramePr>
          <p:nvPr>
            <p:ph idx="1"/>
          </p:nvPr>
        </p:nvGraphicFramePr>
        <p:xfrm>
          <a:off x="423746" y="312234"/>
          <a:ext cx="10125307" cy="7672922"/>
        </p:xfrm>
        <a:graphic>
          <a:graphicData uri="http://schemas.openxmlformats.org/drawingml/2006/table">
            <a:tbl>
              <a:tblPr firstRow="1" firstCol="1" bandRow="1">
                <a:tableStyleId>{5C22544A-7EE6-4342-B048-85BDC9FD1C3A}</a:tableStyleId>
              </a:tblPr>
              <a:tblGrid>
                <a:gridCol w="2429466">
                  <a:extLst>
                    <a:ext uri="{9D8B030D-6E8A-4147-A177-3AD203B41FA5}">
                      <a16:colId xmlns:a16="http://schemas.microsoft.com/office/drawing/2014/main" val="3633751642"/>
                    </a:ext>
                  </a:extLst>
                </a:gridCol>
                <a:gridCol w="3413391">
                  <a:extLst>
                    <a:ext uri="{9D8B030D-6E8A-4147-A177-3AD203B41FA5}">
                      <a16:colId xmlns:a16="http://schemas.microsoft.com/office/drawing/2014/main" val="1095841948"/>
                    </a:ext>
                  </a:extLst>
                </a:gridCol>
                <a:gridCol w="4282450">
                  <a:extLst>
                    <a:ext uri="{9D8B030D-6E8A-4147-A177-3AD203B41FA5}">
                      <a16:colId xmlns:a16="http://schemas.microsoft.com/office/drawing/2014/main" val="552264313"/>
                    </a:ext>
                  </a:extLst>
                </a:gridCol>
              </a:tblGrid>
              <a:tr h="205322">
                <a:tc>
                  <a:txBody>
                    <a:bodyPr/>
                    <a:lstStyle/>
                    <a:p>
                      <a:pPr marL="0" marR="0" fontAlgn="base">
                        <a:lnSpc>
                          <a:spcPct val="115000"/>
                        </a:lnSpc>
                        <a:buNone/>
                      </a:pPr>
                      <a:r>
                        <a:rPr lang="sl-SI" sz="1000" kern="100">
                          <a:effectLst/>
                        </a:rPr>
                        <a:t>Krajšavar </a:t>
                      </a:r>
                      <a:endParaRPr lang="en-US" sz="1000" kern="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fontAlgn="base">
                        <a:lnSpc>
                          <a:spcPct val="115000"/>
                        </a:lnSpc>
                        <a:buNone/>
                      </a:pPr>
                      <a:r>
                        <a:rPr lang="sl-SI" sz="1000" kern="100">
                          <a:effectLst/>
                        </a:rPr>
                        <a:t>ChatGPT</a:t>
                      </a:r>
                      <a:endParaRPr lang="en-US" sz="1000" kern="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just" fontAlgn="base">
                        <a:lnSpc>
                          <a:spcPct val="115000"/>
                        </a:lnSpc>
                        <a:buNone/>
                      </a:pPr>
                      <a:r>
                        <a:rPr lang="sl-SI" sz="1000" kern="100">
                          <a:effectLst/>
                        </a:rPr>
                        <a:t>Perplexity</a:t>
                      </a:r>
                      <a:endParaRPr lang="en-US" sz="1000" kern="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410633059"/>
                  </a:ext>
                </a:extLst>
              </a:tr>
              <a:tr h="5831026">
                <a:tc>
                  <a:txBody>
                    <a:bodyPr/>
                    <a:lstStyle/>
                    <a:p>
                      <a:pPr marL="0" marR="0" fontAlgn="base">
                        <a:lnSpc>
                          <a:spcPct val="100000"/>
                        </a:lnSpc>
                        <a:buNone/>
                      </a:pPr>
                      <a:r>
                        <a:rPr lang="en-GB" sz="1000" kern="100" dirty="0">
                          <a:effectLst/>
                        </a:rPr>
                        <a:t>SAR 	Same as Report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TRADOC 	Training and Doctrine Command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AR 	Army Regulation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AKO 	Army Knowledge Online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CALL 	Center for Army Lessons Learned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TTPs 	Tactics and Procedures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BAS 	Battalion Aid Station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AMEDD 	Army Medical Department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DA 	Department of the Army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err="1">
                          <a:effectLst/>
                        </a:rPr>
                        <a:t>Krajšavar</a:t>
                      </a:r>
                      <a:r>
                        <a:rPr lang="en-GB" sz="1000" kern="100" dirty="0">
                          <a:effectLst/>
                        </a:rPr>
                        <a:t> ne najde:</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standard operating procedures (SOPs)</a:t>
                      </a:r>
                      <a:endParaRPr lang="en-US" sz="1000" kern="100" dirty="0">
                        <a:effectLst/>
                      </a:endParaRPr>
                    </a:p>
                    <a:p>
                      <a:pPr marL="0" marR="0">
                        <a:lnSpc>
                          <a:spcPct val="100000"/>
                        </a:lnSpc>
                        <a:buNone/>
                      </a:pPr>
                      <a:r>
                        <a:rPr lang="en-GB" sz="1000" kern="100" dirty="0">
                          <a:effectLst/>
                        </a:rPr>
                        <a:t>tactical standard operating procedure (TACSOP) </a:t>
                      </a:r>
                      <a:endParaRPr lang="en-US" sz="1000" kern="100" dirty="0">
                        <a:effectLst/>
                      </a:endParaRPr>
                    </a:p>
                    <a:p>
                      <a:pPr marL="0" marR="0">
                        <a:lnSpc>
                          <a:spcPct val="100000"/>
                        </a:lnSpc>
                        <a:buNone/>
                      </a:pPr>
                      <a:r>
                        <a:rPr lang="en-GB" sz="1000" kern="100" dirty="0">
                          <a:effectLst/>
                        </a:rPr>
                        <a:t>Pamphlet (PAM) </a:t>
                      </a:r>
                      <a:endParaRPr lang="en-US" sz="1000" kern="100" dirty="0">
                        <a:effectLst/>
                      </a:endParaRPr>
                    </a:p>
                    <a:p>
                      <a:pPr marL="0" marR="0">
                        <a:lnSpc>
                          <a:spcPct val="100000"/>
                        </a:lnSpc>
                        <a:buNone/>
                      </a:pPr>
                      <a:r>
                        <a:rPr lang="en-GB" sz="1000" kern="100" dirty="0">
                          <a:effectLst/>
                        </a:rPr>
                        <a:t>field manual (FM)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 </a:t>
                      </a:r>
                      <a:endParaRPr lang="en-US" sz="1000" kern="100" dirty="0">
                        <a:effectLst/>
                        <a:latin typeface="Times New Roman" panose="02020603050405020304" pitchFamily="18" charset="0"/>
                        <a:ea typeface="Times New Roman" panose="02020603050405020304" pitchFamily="18" charset="0"/>
                      </a:endParaRPr>
                    </a:p>
                  </a:txBody>
                  <a:tcPr marL="0" marR="0" marT="0" marB="0"/>
                </a:tc>
                <a:tc>
                  <a:txBody>
                    <a:bodyPr/>
                    <a:lstStyle/>
                    <a:p>
                      <a:pPr marL="0" marR="0" fontAlgn="base">
                        <a:lnSpc>
                          <a:spcPct val="100000"/>
                        </a:lnSpc>
                        <a:buNone/>
                      </a:pPr>
                      <a:r>
                        <a:rPr lang="en-GB" sz="1000" kern="100" dirty="0">
                          <a:effectLst/>
                          <a:highlight>
                            <a:srgbClr val="00FF00"/>
                          </a:highlight>
                        </a:rPr>
                        <a:t>SOPs - Standard Operating Procedures</a:t>
                      </a:r>
                      <a:endParaRPr lang="en-US" sz="1000" kern="100" dirty="0">
                        <a:effectLst/>
                        <a:highlight>
                          <a:srgbClr val="00FF00"/>
                        </a:highligh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highlight>
                            <a:srgbClr val="FFFF00"/>
                          </a:highlight>
                        </a:rPr>
                        <a:t>TRADOC - Training and Doctrine Command</a:t>
                      </a:r>
                      <a:endParaRPr lang="en-US" sz="1000" kern="100" dirty="0">
                        <a:effectLst/>
                        <a:highlight>
                          <a:srgbClr val="FFFF00"/>
                        </a:highligh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USMA - United States Military Academy</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U.S. - United States</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U.S. Air Force Academy - United States Air Force Academy</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U.S. Army - United States Army</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KS - Kansas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OMB - Office of Management and Budget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highlight>
                            <a:srgbClr val="FFFF00"/>
                          </a:highlight>
                        </a:rPr>
                        <a:t>SAR - Standard Annual Report </a:t>
                      </a:r>
                      <a:endParaRPr lang="en-US" sz="1000" kern="100" dirty="0">
                        <a:effectLst/>
                        <a:highlight>
                          <a:srgbClr val="FFFF00"/>
                        </a:highligh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SOP - Standard Operating Procedure</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highlight>
                            <a:srgbClr val="FFFF00"/>
                          </a:highlight>
                        </a:rPr>
                        <a:t>AKO - Army Knowledge Online</a:t>
                      </a:r>
                      <a:endParaRPr lang="en-US" sz="1000" kern="100" dirty="0">
                        <a:effectLst/>
                        <a:highlight>
                          <a:srgbClr val="FFFF00"/>
                        </a:highlight>
                      </a:endParaRPr>
                    </a:p>
                    <a:p>
                      <a:pPr marL="0" marR="0" fontAlgn="base">
                        <a:lnSpc>
                          <a:spcPct val="100000"/>
                        </a:lnSpc>
                        <a:buNone/>
                      </a:pPr>
                      <a:r>
                        <a:rPr lang="en-GB" sz="1000" kern="100" dirty="0">
                          <a:effectLst/>
                        </a:rPr>
                        <a:t> </a:t>
                      </a:r>
                      <a:endParaRPr lang="en-US" sz="1000" kern="100" dirty="0">
                        <a:effectLst/>
                        <a:highlight>
                          <a:srgbClr val="FFFF00"/>
                        </a:highlight>
                      </a:endParaRPr>
                    </a:p>
                    <a:p>
                      <a:pPr marL="0" marR="0" fontAlgn="base">
                        <a:lnSpc>
                          <a:spcPct val="100000"/>
                        </a:lnSpc>
                        <a:buNone/>
                      </a:pPr>
                      <a:r>
                        <a:rPr lang="en-GB" sz="1000" kern="100" dirty="0">
                          <a:effectLst/>
                          <a:highlight>
                            <a:srgbClr val="FFFF00"/>
                          </a:highlight>
                        </a:rPr>
                        <a:t>CALL - Center for Army Lessons Learned</a:t>
                      </a:r>
                      <a:endParaRPr lang="en-US" sz="1000" kern="100" dirty="0">
                        <a:effectLst/>
                        <a:highlight>
                          <a:srgbClr val="FFFF00"/>
                        </a:highligh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highlight>
                            <a:srgbClr val="FFFF00"/>
                          </a:highlight>
                        </a:rPr>
                        <a:t>TTPs - Techniques, Tactics, and Procedures</a:t>
                      </a:r>
                      <a:endParaRPr lang="en-US" sz="1000" kern="100" dirty="0">
                        <a:effectLst/>
                        <a:highlight>
                          <a:srgbClr val="FFFF00"/>
                        </a:highligh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MAJ - Major</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1LT - First Lieutenant</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DA PAM 25-40 - Department of the Army Pamphlet 25-40: Army Publishing, Action Officer's Guide</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DA PAM 25-30 - Department of the Army Pamphlet 25-30: Army Publishing Program</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RGL - Reading Grade Level</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LTG - Lieutenant General</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highlight>
                            <a:srgbClr val="00FF00"/>
                          </a:highlight>
                        </a:rPr>
                        <a:t>FM 3-24 Field Manual 3-24 </a:t>
                      </a:r>
                      <a:endParaRPr lang="en-US" sz="1000" kern="100" dirty="0">
                        <a:effectLst/>
                        <a:highlight>
                          <a:srgbClr val="00FF00"/>
                        </a:highligh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PR Public Relations</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e.g. exempli gratia</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etc. et cetera </a:t>
                      </a:r>
                      <a:endParaRPr lang="en-US" sz="1000" kern="100" dirty="0">
                        <a:effectLst/>
                      </a:endParaRPr>
                    </a:p>
                    <a:p>
                      <a:pPr marL="0" marR="0" fontAlgn="base">
                        <a:lnSpc>
                          <a:spcPct val="100000"/>
                        </a:lnSpc>
                        <a:buNone/>
                      </a:pPr>
                      <a:r>
                        <a:rPr lang="en-GB" sz="1000" kern="100" dirty="0">
                          <a:effectLst/>
                        </a:rPr>
                        <a:t> </a:t>
                      </a:r>
                      <a:endParaRPr lang="en-US" sz="1000" kern="100" dirty="0">
                        <a:effectLst/>
                      </a:endParaRPr>
                    </a:p>
                    <a:p>
                      <a:pPr marL="0" marR="0" fontAlgn="base">
                        <a:lnSpc>
                          <a:spcPct val="100000"/>
                        </a:lnSpc>
                        <a:buNone/>
                      </a:pPr>
                      <a:r>
                        <a:rPr lang="en-GB" sz="1000" kern="100" dirty="0">
                          <a:effectLst/>
                        </a:rPr>
                        <a:t> </a:t>
                      </a:r>
                      <a:endParaRPr lang="en-US" sz="1000" kern="100" dirty="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nSpc>
                          <a:spcPct val="100000"/>
                        </a:lnSpc>
                        <a:buNone/>
                      </a:pPr>
                      <a:r>
                        <a:rPr lang="en-GB" sz="1000" kern="100" dirty="0">
                          <a:effectLst/>
                        </a:rPr>
                        <a:t>SOP: Standard Operating Procedure</a:t>
                      </a:r>
                      <a:endParaRPr lang="en-US" sz="1000" kern="100" dirty="0">
                        <a:effectLst/>
                      </a:endParaRPr>
                    </a:p>
                    <a:p>
                      <a:pPr marL="0" marR="0">
                        <a:lnSpc>
                          <a:spcPct val="100000"/>
                        </a:lnSpc>
                        <a:buNone/>
                      </a:pPr>
                      <a:r>
                        <a:rPr lang="en-GB" sz="1000" kern="100" dirty="0">
                          <a:effectLst/>
                          <a:highlight>
                            <a:srgbClr val="FFFF00"/>
                          </a:highlight>
                        </a:rPr>
                        <a:t> </a:t>
                      </a:r>
                      <a:endParaRPr lang="en-US" sz="1000" kern="100" dirty="0">
                        <a:effectLst/>
                        <a:highlight>
                          <a:srgbClr val="FFFF00"/>
                        </a:highlight>
                      </a:endParaRPr>
                    </a:p>
                    <a:p>
                      <a:pPr marL="0" marR="0">
                        <a:lnSpc>
                          <a:spcPct val="100000"/>
                        </a:lnSpc>
                        <a:buNone/>
                      </a:pPr>
                      <a:r>
                        <a:rPr lang="en-GB" sz="1000" kern="100" dirty="0">
                          <a:effectLst/>
                          <a:highlight>
                            <a:srgbClr val="FFFF00"/>
                          </a:highlight>
                        </a:rPr>
                        <a:t>TRADOC: Training and Doctrine Command</a:t>
                      </a:r>
                      <a:endParaRPr lang="en-US" sz="1000" kern="100" dirty="0">
                        <a:effectLst/>
                        <a:highlight>
                          <a:srgbClr val="FF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USMA: United States Military Academy</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FFFF00"/>
                          </a:highlight>
                        </a:rPr>
                        <a:t>AR: Army Regulation</a:t>
                      </a:r>
                      <a:endParaRPr lang="en-US" sz="1000" kern="100" dirty="0">
                        <a:effectLst/>
                        <a:highlight>
                          <a:srgbClr val="FF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00FF00"/>
                          </a:highlight>
                        </a:rPr>
                        <a:t>FM: Field Manual</a:t>
                      </a:r>
                      <a:endParaRPr lang="en-US" sz="1000" kern="100" dirty="0">
                        <a:effectLst/>
                        <a:highlight>
                          <a:srgbClr val="00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DA PAM: Department of the Army Pamphlet</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UCMJ: Uniform Code of Military Justice</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FFFF00"/>
                          </a:highlight>
                        </a:rPr>
                        <a:t>AKO: Army Knowledge Online</a:t>
                      </a:r>
                      <a:endParaRPr lang="en-US" sz="1000" kern="100" dirty="0">
                        <a:effectLst/>
                        <a:highlight>
                          <a:srgbClr val="FF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FFFF00"/>
                          </a:highlight>
                        </a:rPr>
                        <a:t>CALL: Center for Army Lessons Learned</a:t>
                      </a:r>
                      <a:endParaRPr lang="en-US" sz="1000" kern="100" dirty="0">
                        <a:effectLst/>
                        <a:highlight>
                          <a:srgbClr val="FF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00FF00"/>
                          </a:highlight>
                        </a:rPr>
                        <a:t>TACSOP: Tactical Standard Operating Procedure</a:t>
                      </a:r>
                      <a:endParaRPr lang="en-US" sz="1000" kern="100" dirty="0">
                        <a:effectLst/>
                        <a:highlight>
                          <a:srgbClr val="00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DMOC: Division Medical Operations Center</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MAJ: Major</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1LT: First Lieutenant</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FFFF00"/>
                          </a:highlight>
                        </a:rPr>
                        <a:t>AMEDD: Army Medical Department</a:t>
                      </a:r>
                      <a:endParaRPr lang="en-US" sz="1000" kern="100" dirty="0">
                        <a:effectLst/>
                        <a:highlight>
                          <a:srgbClr val="FF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RGL: Reading Grade Level</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VMI: Virginia Military Institute</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USNA: United States Naval Academy</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CGSC: Command and General Staff College</a:t>
                      </a:r>
                      <a:endParaRPr lang="en-US" sz="1000" kern="100" dirty="0">
                        <a:effectLs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highlight>
                            <a:srgbClr val="FFFF00"/>
                          </a:highlight>
                        </a:rPr>
                        <a:t>BAS: Battalion Aid Station</a:t>
                      </a:r>
                      <a:endParaRPr lang="en-US" sz="1000" kern="100" dirty="0">
                        <a:effectLst/>
                        <a:highlight>
                          <a:srgbClr val="FFFF00"/>
                        </a:highlight>
                      </a:endParaRPr>
                    </a:p>
                    <a:p>
                      <a:pPr marL="0" marR="0">
                        <a:lnSpc>
                          <a:spcPct val="100000"/>
                        </a:lnSpc>
                        <a:buNone/>
                      </a:pPr>
                      <a:r>
                        <a:rPr lang="en-GB" sz="1000" kern="100" dirty="0">
                          <a:effectLst/>
                        </a:rPr>
                        <a:t> </a:t>
                      </a:r>
                      <a:endParaRPr lang="en-US" sz="1000" kern="100" dirty="0">
                        <a:effectLst/>
                      </a:endParaRPr>
                    </a:p>
                    <a:p>
                      <a:pPr marL="0" marR="0">
                        <a:lnSpc>
                          <a:spcPct val="100000"/>
                        </a:lnSpc>
                        <a:buNone/>
                      </a:pPr>
                      <a:r>
                        <a:rPr lang="en-GB" sz="1000" kern="100" dirty="0">
                          <a:effectLst/>
                        </a:rPr>
                        <a:t>PR: Public Relations</a:t>
                      </a:r>
                      <a:endParaRPr lang="en-US" sz="1000" kern="100" dirty="0">
                        <a:effectLst/>
                      </a:endParaRPr>
                    </a:p>
                    <a:p>
                      <a:pPr marL="0" marR="0" algn="just" fontAlgn="base">
                        <a:lnSpc>
                          <a:spcPct val="100000"/>
                        </a:lnSpc>
                        <a:buNone/>
                      </a:pPr>
                      <a:r>
                        <a:rPr lang="en-GB" sz="1000" kern="100" dirty="0">
                          <a:effectLst/>
                        </a:rPr>
                        <a:t> </a:t>
                      </a:r>
                      <a:endParaRPr lang="en-US" sz="1000" kern="1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510028986"/>
                  </a:ext>
                </a:extLst>
              </a:tr>
            </a:tbl>
          </a:graphicData>
        </a:graphic>
      </p:graphicFrame>
    </p:spTree>
    <p:extLst>
      <p:ext uri="{BB962C8B-B14F-4D97-AF65-F5344CB8AC3E}">
        <p14:creationId xmlns:p14="http://schemas.microsoft.com/office/powerpoint/2010/main" val="13088084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6C379A2-684F-0F16-8212-6C9B49254CB6}"/>
              </a:ext>
            </a:extLst>
          </p:cNvPr>
          <p:cNvGraphicFramePr>
            <a:graphicFrameLocks noGrp="1"/>
          </p:cNvGraphicFramePr>
          <p:nvPr/>
        </p:nvGraphicFramePr>
        <p:xfrm>
          <a:off x="4262061" y="108902"/>
          <a:ext cx="7034125" cy="6640196"/>
        </p:xfrm>
        <a:graphic>
          <a:graphicData uri="http://schemas.openxmlformats.org/drawingml/2006/table">
            <a:tbl>
              <a:tblPr firstRow="1" firstCol="1" bandRow="1">
                <a:tableStyleId>{5C22544A-7EE6-4342-B048-85BDC9FD1C3A}</a:tableStyleId>
              </a:tblPr>
              <a:tblGrid>
                <a:gridCol w="3119587">
                  <a:extLst>
                    <a:ext uri="{9D8B030D-6E8A-4147-A177-3AD203B41FA5}">
                      <a16:colId xmlns:a16="http://schemas.microsoft.com/office/drawing/2014/main" val="1776660305"/>
                    </a:ext>
                  </a:extLst>
                </a:gridCol>
                <a:gridCol w="3914538">
                  <a:extLst>
                    <a:ext uri="{9D8B030D-6E8A-4147-A177-3AD203B41FA5}">
                      <a16:colId xmlns:a16="http://schemas.microsoft.com/office/drawing/2014/main" val="647575629"/>
                    </a:ext>
                  </a:extLst>
                </a:gridCol>
              </a:tblGrid>
              <a:tr h="143595">
                <a:tc>
                  <a:txBody>
                    <a:bodyPr/>
                    <a:lstStyle/>
                    <a:p>
                      <a:pPr marL="0" marR="0" fontAlgn="base">
                        <a:lnSpc>
                          <a:spcPct val="115000"/>
                        </a:lnSpc>
                        <a:buNone/>
                      </a:pPr>
                      <a:r>
                        <a:rPr lang="sl-SI" sz="1000" kern="100">
                          <a:effectLst/>
                        </a:rPr>
                        <a:t>ChatGPT</a:t>
                      </a:r>
                      <a:endParaRPr lang="en-US" sz="1000" kern="10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gn="just" fontAlgn="base">
                        <a:lnSpc>
                          <a:spcPct val="115000"/>
                        </a:lnSpc>
                        <a:buNone/>
                      </a:pPr>
                      <a:r>
                        <a:rPr lang="sl-SI" sz="1000" kern="100">
                          <a:effectLst/>
                        </a:rPr>
                        <a:t>Perplexity</a:t>
                      </a:r>
                      <a:endParaRPr lang="en-US" sz="1000" kern="1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980093834"/>
                  </a:ext>
                </a:extLst>
              </a:tr>
              <a:tr h="5468442">
                <a:tc>
                  <a:txBody>
                    <a:bodyPr/>
                    <a:lstStyle/>
                    <a:p>
                      <a:pPr marL="0" marR="0" fontAlgn="base">
                        <a:lnSpc>
                          <a:spcPct val="115000"/>
                        </a:lnSpc>
                        <a:buNone/>
                      </a:pPr>
                      <a:r>
                        <a:rPr lang="en-GB" sz="1000" kern="100" dirty="0">
                          <a:effectLst/>
                        </a:rPr>
                        <a:t>USMA - United States Military Academy</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U.S. - United States</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U.S. Air Force Academy - United States Air Force Academy</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U.S. Army - United States Army</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KS - Kansas </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OMB - Office of Management and Budget </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SOP - Standard Operating Procedure</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MAJ - Major</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1LT - First Lieutenant</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DA PAM 25-40 - Department of the Army Pamphlet 25-40: Army Publishing, Action Officer's Guide</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DA PAM 25-30 - Department of the Army Pamphlet 25-30: Army Publishing Program</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RGL - Reading Grade Level</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LTG - Lieutenant General</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FM 3-24 Field Manual 3-24 </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PR Public Relations</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e.g. exempli gratia</a:t>
                      </a:r>
                      <a:endParaRPr lang="en-US" sz="1000" kern="100" dirty="0">
                        <a:effectLst/>
                      </a:endParaRPr>
                    </a:p>
                    <a:p>
                      <a:pPr marL="0" marR="0" fontAlgn="base">
                        <a:lnSpc>
                          <a:spcPct val="115000"/>
                        </a:lnSpc>
                        <a:buNone/>
                      </a:pPr>
                      <a:r>
                        <a:rPr lang="en-GB" sz="1000" kern="100" dirty="0">
                          <a:effectLst/>
                        </a:rPr>
                        <a:t> </a:t>
                      </a:r>
                      <a:endParaRPr lang="en-US" sz="1000" kern="100" dirty="0">
                        <a:effectLst/>
                      </a:endParaRPr>
                    </a:p>
                    <a:p>
                      <a:pPr marL="0" marR="0" fontAlgn="base">
                        <a:lnSpc>
                          <a:spcPct val="115000"/>
                        </a:lnSpc>
                        <a:buNone/>
                      </a:pPr>
                      <a:r>
                        <a:rPr lang="en-GB" sz="1000" kern="100" dirty="0">
                          <a:effectLst/>
                        </a:rPr>
                        <a:t>etc. et cetera </a:t>
                      </a:r>
                      <a:endParaRPr lang="en-US" sz="1000" kern="100" dirty="0">
                        <a:effectLst/>
                      </a:endParaRPr>
                    </a:p>
                    <a:p>
                      <a:pPr marL="0" marR="0" fontAlgn="base">
                        <a:lnSpc>
                          <a:spcPct val="115000"/>
                        </a:lnSpc>
                        <a:buNone/>
                      </a:pPr>
                      <a:r>
                        <a:rPr lang="en-GB" sz="1000" kern="100" dirty="0">
                          <a:effectLst/>
                        </a:rPr>
                        <a:t> </a:t>
                      </a:r>
                      <a:endParaRPr lang="en-US" sz="1000" kern="100" dirty="0">
                        <a:effectLst/>
                        <a:latin typeface="Times New Roman" panose="02020603050405020304" pitchFamily="18" charset="0"/>
                        <a:ea typeface="Times New Roman" panose="02020603050405020304" pitchFamily="18" charset="0"/>
                      </a:endParaRPr>
                    </a:p>
                  </a:txBody>
                  <a:tcPr marL="0" marR="0" marT="0" marB="0"/>
                </a:tc>
                <a:tc>
                  <a:txBody>
                    <a:bodyPr/>
                    <a:lstStyle/>
                    <a:p>
                      <a:pPr marL="0" marR="0">
                        <a:lnSpc>
                          <a:spcPct val="115000"/>
                        </a:lnSpc>
                        <a:buNone/>
                      </a:pPr>
                      <a:r>
                        <a:rPr lang="en-GB" sz="1000" kern="100" dirty="0">
                          <a:effectLst/>
                        </a:rPr>
                        <a:t>SOP: Standard Operating Procedure</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USMA: United States Military Academy</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DA PAM: Department of the Army Pamphlet</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UCMJ: Uniform Code of Military Justice</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DMOC: Division Medical Operations Center</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MAJ: Major</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1LT: First Lieutenant</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RGL: Reading Grade Level</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VMI: Virginia Military Institute</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USNA: United States Naval Academy</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CGSC: Command and General Staff College</a:t>
                      </a:r>
                      <a:endParaRPr lang="en-US" sz="1000" kern="100" dirty="0">
                        <a:effectLst/>
                      </a:endParaRPr>
                    </a:p>
                    <a:p>
                      <a:pPr marL="0" marR="0">
                        <a:lnSpc>
                          <a:spcPct val="115000"/>
                        </a:lnSpc>
                        <a:buNone/>
                      </a:pPr>
                      <a:r>
                        <a:rPr lang="en-GB" sz="1000" kern="100" dirty="0">
                          <a:effectLst/>
                        </a:rPr>
                        <a:t> </a:t>
                      </a:r>
                      <a:endParaRPr lang="en-US" sz="1000" kern="100" dirty="0">
                        <a:effectLst/>
                      </a:endParaRPr>
                    </a:p>
                    <a:p>
                      <a:pPr marL="0" marR="0">
                        <a:lnSpc>
                          <a:spcPct val="115000"/>
                        </a:lnSpc>
                        <a:buNone/>
                      </a:pPr>
                      <a:r>
                        <a:rPr lang="en-GB" sz="1000" kern="100" dirty="0">
                          <a:effectLst/>
                        </a:rPr>
                        <a:t>PR: Public Relations</a:t>
                      </a:r>
                      <a:endParaRPr lang="en-US" sz="1000" kern="100" dirty="0">
                        <a:effectLst/>
                      </a:endParaRPr>
                    </a:p>
                    <a:p>
                      <a:pPr marL="0" marR="0" algn="just" fontAlgn="base">
                        <a:lnSpc>
                          <a:spcPct val="115000"/>
                        </a:lnSpc>
                        <a:buNone/>
                      </a:pPr>
                      <a:r>
                        <a:rPr lang="en-GB" sz="1000" kern="100" dirty="0">
                          <a:effectLst/>
                        </a:rPr>
                        <a:t> </a:t>
                      </a:r>
                      <a:endParaRPr lang="en-US" sz="1000" kern="1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040686898"/>
                  </a:ext>
                </a:extLst>
              </a:tr>
            </a:tbl>
          </a:graphicData>
        </a:graphic>
      </p:graphicFrame>
      <p:sp>
        <p:nvSpPr>
          <p:cNvPr id="5" name="Title 1">
            <a:extLst>
              <a:ext uri="{FF2B5EF4-FFF2-40B4-BE49-F238E27FC236}">
                <a16:creationId xmlns:a16="http://schemas.microsoft.com/office/drawing/2014/main" id="{FD4F2BBB-FDF5-B4A9-CF7A-F8300C380D4E}"/>
              </a:ext>
            </a:extLst>
          </p:cNvPr>
          <p:cNvSpPr>
            <a:spLocks noGrp="1"/>
          </p:cNvSpPr>
          <p:nvPr>
            <p:ph type="title"/>
          </p:nvPr>
        </p:nvSpPr>
        <p:spPr>
          <a:xfrm>
            <a:off x="838200" y="365125"/>
            <a:ext cx="2574073" cy="4028455"/>
          </a:xfrm>
        </p:spPr>
        <p:txBody>
          <a:bodyPr>
            <a:normAutofit/>
          </a:bodyPr>
          <a:lstStyle/>
          <a:p>
            <a:r>
              <a:rPr lang="sl-SI" sz="2200" dirty="0"/>
              <a:t>Hallucinations -  abbreviation-expansion pairs extracted with  ChatGPT and Perplexity</a:t>
            </a:r>
            <a:br>
              <a:rPr lang="en-US" dirty="0"/>
            </a:br>
            <a:endParaRPr lang="en-US" dirty="0"/>
          </a:p>
        </p:txBody>
      </p:sp>
    </p:spTree>
    <p:extLst>
      <p:ext uri="{BB962C8B-B14F-4D97-AF65-F5344CB8AC3E}">
        <p14:creationId xmlns:p14="http://schemas.microsoft.com/office/powerpoint/2010/main" val="4017034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8780383E-EAC7-FA6A-512F-1230B0E27224}"/>
              </a:ext>
            </a:extLst>
          </p:cNvPr>
          <p:cNvGraphicFramePr>
            <a:graphicFrameLocks noGrp="1"/>
          </p:cNvGraphicFramePr>
          <p:nvPr>
            <p:ph idx="1"/>
            <p:extLst>
              <p:ext uri="{D42A27DB-BD31-4B8C-83A1-F6EECF244321}">
                <p14:modId xmlns:p14="http://schemas.microsoft.com/office/powerpoint/2010/main" val="3980652888"/>
              </p:ext>
            </p:extLst>
          </p:nvPr>
        </p:nvGraphicFramePr>
        <p:xfrm>
          <a:off x="1282389" y="524107"/>
          <a:ext cx="9422781" cy="5136929"/>
        </p:xfrm>
        <a:graphic>
          <a:graphicData uri="http://schemas.openxmlformats.org/drawingml/2006/table">
            <a:tbl>
              <a:tblPr firstRow="1" firstCol="1" bandRow="1">
                <a:tableStyleId>{5C22544A-7EE6-4342-B048-85BDC9FD1C3A}</a:tableStyleId>
              </a:tblPr>
              <a:tblGrid>
                <a:gridCol w="784056">
                  <a:extLst>
                    <a:ext uri="{9D8B030D-6E8A-4147-A177-3AD203B41FA5}">
                      <a16:colId xmlns:a16="http://schemas.microsoft.com/office/drawing/2014/main" val="2796781208"/>
                    </a:ext>
                  </a:extLst>
                </a:gridCol>
                <a:gridCol w="735683">
                  <a:extLst>
                    <a:ext uri="{9D8B030D-6E8A-4147-A177-3AD203B41FA5}">
                      <a16:colId xmlns:a16="http://schemas.microsoft.com/office/drawing/2014/main" val="1429562909"/>
                    </a:ext>
                  </a:extLst>
                </a:gridCol>
                <a:gridCol w="1339344">
                  <a:extLst>
                    <a:ext uri="{9D8B030D-6E8A-4147-A177-3AD203B41FA5}">
                      <a16:colId xmlns:a16="http://schemas.microsoft.com/office/drawing/2014/main" val="2013102322"/>
                    </a:ext>
                  </a:extLst>
                </a:gridCol>
                <a:gridCol w="1062203">
                  <a:extLst>
                    <a:ext uri="{9D8B030D-6E8A-4147-A177-3AD203B41FA5}">
                      <a16:colId xmlns:a16="http://schemas.microsoft.com/office/drawing/2014/main" val="281174431"/>
                    </a:ext>
                  </a:extLst>
                </a:gridCol>
                <a:gridCol w="1068538">
                  <a:extLst>
                    <a:ext uri="{9D8B030D-6E8A-4147-A177-3AD203B41FA5}">
                      <a16:colId xmlns:a16="http://schemas.microsoft.com/office/drawing/2014/main" val="1984496477"/>
                    </a:ext>
                  </a:extLst>
                </a:gridCol>
                <a:gridCol w="1074010">
                  <a:extLst>
                    <a:ext uri="{9D8B030D-6E8A-4147-A177-3AD203B41FA5}">
                      <a16:colId xmlns:a16="http://schemas.microsoft.com/office/drawing/2014/main" val="4093865769"/>
                    </a:ext>
                  </a:extLst>
                </a:gridCol>
                <a:gridCol w="1119649">
                  <a:extLst>
                    <a:ext uri="{9D8B030D-6E8A-4147-A177-3AD203B41FA5}">
                      <a16:colId xmlns:a16="http://schemas.microsoft.com/office/drawing/2014/main" val="3480860587"/>
                    </a:ext>
                  </a:extLst>
                </a:gridCol>
                <a:gridCol w="1119649">
                  <a:extLst>
                    <a:ext uri="{9D8B030D-6E8A-4147-A177-3AD203B41FA5}">
                      <a16:colId xmlns:a16="http://schemas.microsoft.com/office/drawing/2014/main" val="2673639640"/>
                    </a:ext>
                  </a:extLst>
                </a:gridCol>
                <a:gridCol w="1119649">
                  <a:extLst>
                    <a:ext uri="{9D8B030D-6E8A-4147-A177-3AD203B41FA5}">
                      <a16:colId xmlns:a16="http://schemas.microsoft.com/office/drawing/2014/main" val="2333983315"/>
                    </a:ext>
                  </a:extLst>
                </a:gridCol>
              </a:tblGrid>
              <a:tr h="390293">
                <a:tc>
                  <a:txBody>
                    <a:bodyPr/>
                    <a:lstStyle/>
                    <a:p>
                      <a:pPr marL="0" marR="0" algn="just" fontAlgn="base">
                        <a:lnSpc>
                          <a:spcPct val="150000"/>
                        </a:lnSpc>
                        <a:buNone/>
                      </a:pPr>
                      <a:r>
                        <a:rPr lang="sl-SI" sz="600" dirty="0">
                          <a:effectLst/>
                          <a:latin typeface="Times New Roman" panose="02020603050405020304" pitchFamily="18" charset="0"/>
                          <a:ea typeface="Times New Roman" panose="02020603050405020304" pitchFamily="18" charset="0"/>
                        </a:rPr>
                        <a:t>No. Text</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No. pairs – manual verification</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Krajšavar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ChatGPT/%</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Good ChatGPT/%</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Hallucinations ChatGPT/%</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Perplexity/%</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Good  Perplexity/%</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Hallucinations Perplexity/%</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667359973"/>
                  </a:ext>
                </a:extLst>
              </a:tr>
              <a:tr h="163806">
                <a:tc>
                  <a:txBody>
                    <a:bodyPr/>
                    <a:lstStyle/>
                    <a:p>
                      <a:pPr marL="0" marR="0" algn="just" fontAlgn="base">
                        <a:lnSpc>
                          <a:spcPct val="150000"/>
                        </a:lnSpc>
                        <a:buNone/>
                      </a:pPr>
                      <a:r>
                        <a:rPr lang="sl-SI" sz="600">
                          <a:effectLst/>
                        </a:rPr>
                        <a:t>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2 (100 %)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2 (100 %)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2 (100 %)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(250 %)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(150 %)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1919133764"/>
                  </a:ext>
                </a:extLst>
              </a:tr>
              <a:tr h="327078">
                <a:tc>
                  <a:txBody>
                    <a:bodyPr/>
                    <a:lstStyle/>
                    <a:p>
                      <a:pPr marL="0" marR="0" algn="just" fontAlgn="base">
                        <a:lnSpc>
                          <a:spcPct val="150000"/>
                        </a:lnSpc>
                        <a:buNone/>
                      </a:pPr>
                      <a:r>
                        <a:rPr lang="sl-SI" sz="600">
                          <a:effectLst/>
                        </a:rPr>
                        <a:t>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5 (83 %)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(83 %)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5 (83 %)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14 (233 %)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670975588"/>
                  </a:ext>
                </a:extLst>
              </a:tr>
              <a:tr h="163806">
                <a:tc>
                  <a:txBody>
                    <a:bodyPr/>
                    <a:lstStyle/>
                    <a:p>
                      <a:pPr marL="0" marR="0" algn="just" fontAlgn="base">
                        <a:lnSpc>
                          <a:spcPct val="150000"/>
                        </a:lnSpc>
                        <a:buNone/>
                      </a:pPr>
                      <a:r>
                        <a:rPr lang="sl-SI" sz="600">
                          <a:effectLst/>
                        </a:rPr>
                        <a:t>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887809494"/>
                  </a:ext>
                </a:extLst>
              </a:tr>
              <a:tr h="163806">
                <a:tc>
                  <a:txBody>
                    <a:bodyPr/>
                    <a:lstStyle/>
                    <a:p>
                      <a:pPr marL="0" marR="0" algn="just" fontAlgn="base">
                        <a:lnSpc>
                          <a:spcPct val="150000"/>
                        </a:lnSpc>
                        <a:buNone/>
                      </a:pPr>
                      <a:r>
                        <a:rPr lang="sl-SI" sz="600">
                          <a:effectLst/>
                        </a:rPr>
                        <a:t>4.</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(50 %)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3461814332"/>
                  </a:ext>
                </a:extLst>
              </a:tr>
              <a:tr h="327078">
                <a:tc>
                  <a:txBody>
                    <a:bodyPr/>
                    <a:lstStyle/>
                    <a:p>
                      <a:pPr marL="0" marR="0" algn="just" fontAlgn="base">
                        <a:lnSpc>
                          <a:spcPct val="150000"/>
                        </a:lnSpc>
                        <a:buNone/>
                      </a:pPr>
                      <a:r>
                        <a:rPr lang="sl-SI" sz="600">
                          <a:effectLst/>
                        </a:rPr>
                        <a:t>5.</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(33 %)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13 (433 %)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3 (100 %)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(200 %)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1226929074"/>
                  </a:ext>
                </a:extLst>
              </a:tr>
              <a:tr h="327078">
                <a:tc>
                  <a:txBody>
                    <a:bodyPr/>
                    <a:lstStyle/>
                    <a:p>
                      <a:pPr marL="0" marR="0" algn="just" fontAlgn="base">
                        <a:lnSpc>
                          <a:spcPct val="150000"/>
                        </a:lnSpc>
                        <a:buNone/>
                      </a:pPr>
                      <a:r>
                        <a:rPr lang="sl-SI" sz="600">
                          <a:effectLst/>
                        </a:rPr>
                        <a:t>6.</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9 (75 %)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9 (75 %)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9 (75 %)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15 (125 %)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(33 %)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(33 %)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(33 %)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1939964178"/>
                  </a:ext>
                </a:extLst>
              </a:tr>
              <a:tr h="163806">
                <a:tc>
                  <a:txBody>
                    <a:bodyPr/>
                    <a:lstStyle/>
                    <a:p>
                      <a:pPr marL="0" marR="0" algn="just" fontAlgn="base">
                        <a:lnSpc>
                          <a:spcPct val="150000"/>
                        </a:lnSpc>
                        <a:buNone/>
                      </a:pPr>
                      <a:r>
                        <a:rPr lang="sl-SI" sz="600">
                          <a:effectLst/>
                        </a:rPr>
                        <a:t>7.</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(40 %)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(120 %)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(80 %)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(80 %)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4 (80 %)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(40 %)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719629189"/>
                  </a:ext>
                </a:extLst>
              </a:tr>
              <a:tr h="163806">
                <a:tc>
                  <a:txBody>
                    <a:bodyPr/>
                    <a:lstStyle/>
                    <a:p>
                      <a:pPr marL="0" marR="0" algn="just" fontAlgn="base">
                        <a:lnSpc>
                          <a:spcPct val="150000"/>
                        </a:lnSpc>
                        <a:buNone/>
                      </a:pPr>
                      <a:r>
                        <a:rPr lang="sl-SI" sz="600">
                          <a:effectLst/>
                        </a:rPr>
                        <a:t>8.</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(350 %)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(350 %)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4076036870"/>
                  </a:ext>
                </a:extLst>
              </a:tr>
              <a:tr h="163806">
                <a:tc>
                  <a:txBody>
                    <a:bodyPr/>
                    <a:lstStyle/>
                    <a:p>
                      <a:pPr marL="0" marR="0" algn="just" fontAlgn="base">
                        <a:lnSpc>
                          <a:spcPct val="150000"/>
                        </a:lnSpc>
                        <a:buNone/>
                      </a:pPr>
                      <a:r>
                        <a:rPr lang="sl-SI" sz="600">
                          <a:effectLst/>
                        </a:rPr>
                        <a:t>9.</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(300 %)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4 (200 %)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562964938"/>
                  </a:ext>
                </a:extLst>
              </a:tr>
              <a:tr h="163806">
                <a:tc>
                  <a:txBody>
                    <a:bodyPr/>
                    <a:lstStyle/>
                    <a:p>
                      <a:pPr marL="0" marR="0" algn="just" fontAlgn="base">
                        <a:lnSpc>
                          <a:spcPct val="150000"/>
                        </a:lnSpc>
                        <a:buNone/>
                      </a:pPr>
                      <a:r>
                        <a:rPr lang="sl-SI" sz="600">
                          <a:effectLst/>
                        </a:rPr>
                        <a:t>10</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(200 %)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6 (600 %)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3131593031"/>
                  </a:ext>
                </a:extLst>
              </a:tr>
              <a:tr h="327078">
                <a:tc>
                  <a:txBody>
                    <a:bodyPr/>
                    <a:lstStyle/>
                    <a:p>
                      <a:pPr marL="0" marR="0" algn="just" fontAlgn="base">
                        <a:lnSpc>
                          <a:spcPct val="150000"/>
                        </a:lnSpc>
                        <a:buNone/>
                      </a:pPr>
                      <a:r>
                        <a:rPr lang="sl-SI" sz="600">
                          <a:effectLst/>
                        </a:rPr>
                        <a:t>11.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(350 %)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10 (500 %)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471320618"/>
                  </a:ext>
                </a:extLst>
              </a:tr>
              <a:tr h="327078">
                <a:tc>
                  <a:txBody>
                    <a:bodyPr/>
                    <a:lstStyle/>
                    <a:p>
                      <a:pPr marL="0" marR="0" algn="just" fontAlgn="base">
                        <a:lnSpc>
                          <a:spcPct val="150000"/>
                        </a:lnSpc>
                        <a:buNone/>
                      </a:pPr>
                      <a:r>
                        <a:rPr lang="sl-SI" sz="600">
                          <a:effectLst/>
                        </a:rPr>
                        <a:t>12.</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(66 %)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13 (433 %)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733528238"/>
                  </a:ext>
                </a:extLst>
              </a:tr>
              <a:tr h="327078">
                <a:tc>
                  <a:txBody>
                    <a:bodyPr/>
                    <a:lstStyle/>
                    <a:p>
                      <a:pPr marL="0" marR="0" algn="just" fontAlgn="base">
                        <a:lnSpc>
                          <a:spcPct val="150000"/>
                        </a:lnSpc>
                        <a:buNone/>
                      </a:pPr>
                      <a:r>
                        <a:rPr lang="sl-SI" sz="600">
                          <a:effectLst/>
                        </a:rPr>
                        <a:t>13.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9 (69 %)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tabLst>
                          <a:tab pos="417195" algn="ctr"/>
                        </a:tabLst>
                      </a:pPr>
                      <a:r>
                        <a:rPr lang="sl-SI" sz="600">
                          <a:effectLst/>
                        </a:rPr>
                        <a:t>6 (46 %)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(30 %)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17 (130 %)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(53 %)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(38 %)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13 (100 %)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3346209546"/>
                  </a:ext>
                </a:extLst>
              </a:tr>
              <a:tr h="327078">
                <a:tc>
                  <a:txBody>
                    <a:bodyPr/>
                    <a:lstStyle/>
                    <a:p>
                      <a:pPr marL="0" marR="0" algn="just" fontAlgn="base">
                        <a:lnSpc>
                          <a:spcPct val="150000"/>
                        </a:lnSpc>
                        <a:buNone/>
                      </a:pPr>
                      <a:r>
                        <a:rPr lang="sl-SI" sz="600">
                          <a:effectLst/>
                        </a:rPr>
                        <a:t>14.</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(83 %)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(83 %)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9 (150 %)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(66 %)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(83 %)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16 (266 %)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079506943"/>
                  </a:ext>
                </a:extLst>
              </a:tr>
              <a:tr h="163806">
                <a:tc>
                  <a:txBody>
                    <a:bodyPr/>
                    <a:lstStyle/>
                    <a:p>
                      <a:pPr marL="0" marR="0" algn="just" fontAlgn="base">
                        <a:lnSpc>
                          <a:spcPct val="150000"/>
                        </a:lnSpc>
                        <a:buNone/>
                      </a:pPr>
                      <a:r>
                        <a:rPr lang="sl-SI" sz="600">
                          <a:effectLst/>
                        </a:rPr>
                        <a:t>15.</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(600 %)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0 (0 %)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3315144404"/>
                  </a:ext>
                </a:extLst>
              </a:tr>
              <a:tr h="163806">
                <a:tc>
                  <a:txBody>
                    <a:bodyPr/>
                    <a:lstStyle/>
                    <a:p>
                      <a:pPr marL="0" marR="0" algn="just" fontAlgn="base">
                        <a:lnSpc>
                          <a:spcPct val="150000"/>
                        </a:lnSpc>
                        <a:buNone/>
                      </a:pPr>
                      <a:r>
                        <a:rPr lang="sl-SI" sz="600">
                          <a:effectLst/>
                        </a:rPr>
                        <a:t>16.</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(200 %)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4 (400 %)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3880565245"/>
                  </a:ext>
                </a:extLst>
              </a:tr>
              <a:tr h="163806">
                <a:tc>
                  <a:txBody>
                    <a:bodyPr/>
                    <a:lstStyle/>
                    <a:p>
                      <a:pPr marL="0" marR="0" algn="just" fontAlgn="base">
                        <a:lnSpc>
                          <a:spcPct val="150000"/>
                        </a:lnSpc>
                        <a:buNone/>
                      </a:pPr>
                      <a:r>
                        <a:rPr lang="sl-SI" sz="600">
                          <a:effectLst/>
                        </a:rPr>
                        <a:t>17.</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10</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8 (80 %)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(60 %)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(60 %)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(30 %)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6 (60 %)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6 (60 %)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8 (80 %)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130339634"/>
                  </a:ext>
                </a:extLst>
              </a:tr>
              <a:tr h="163806">
                <a:tc>
                  <a:txBody>
                    <a:bodyPr/>
                    <a:lstStyle/>
                    <a:p>
                      <a:pPr marL="0" marR="0" algn="just" fontAlgn="base">
                        <a:lnSpc>
                          <a:spcPct val="150000"/>
                        </a:lnSpc>
                        <a:buNone/>
                      </a:pPr>
                      <a:r>
                        <a:rPr lang="sl-SI" sz="600">
                          <a:effectLst/>
                        </a:rPr>
                        <a:t>18.</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(66 %)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(66 %)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(133 %)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(66 %)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2 (66 %)</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(233 %)</a:t>
                      </a:r>
                      <a:endParaRPr lang="en-US" sz="70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2770060818"/>
                  </a:ext>
                </a:extLst>
              </a:tr>
              <a:tr h="163806">
                <a:tc>
                  <a:txBody>
                    <a:bodyPr/>
                    <a:lstStyle/>
                    <a:p>
                      <a:pPr marL="0" marR="0" algn="just" fontAlgn="base">
                        <a:lnSpc>
                          <a:spcPct val="150000"/>
                        </a:lnSpc>
                        <a:buNone/>
                      </a:pPr>
                      <a:r>
                        <a:rPr lang="sl-SI" sz="600">
                          <a:effectLst/>
                        </a:rPr>
                        <a:t>19.</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11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(63 %)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(63 %)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(36 %)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(63 %)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7 (63 %)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7 (63 %)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991135980"/>
                  </a:ext>
                </a:extLst>
              </a:tr>
              <a:tr h="163806">
                <a:tc>
                  <a:txBody>
                    <a:bodyPr/>
                    <a:lstStyle/>
                    <a:p>
                      <a:pPr marL="0" marR="0" algn="just" fontAlgn="base">
                        <a:lnSpc>
                          <a:spcPct val="150000"/>
                        </a:lnSpc>
                        <a:buNone/>
                      </a:pPr>
                      <a:r>
                        <a:rPr lang="sl-SI" sz="600">
                          <a:effectLst/>
                        </a:rPr>
                        <a:t>20.</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0 (0 %)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2 (66 %)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6 (200 %)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529056466"/>
                  </a:ext>
                </a:extLst>
              </a:tr>
              <a:tr h="163806">
                <a:tc>
                  <a:txBody>
                    <a:bodyPr/>
                    <a:lstStyle/>
                    <a:p>
                      <a:pPr marL="0" marR="0" algn="just" fontAlgn="base">
                        <a:lnSpc>
                          <a:spcPct val="150000"/>
                        </a:lnSpc>
                        <a:buNone/>
                      </a:pPr>
                      <a:r>
                        <a:rPr lang="sl-SI" sz="600">
                          <a:effectLst/>
                        </a:rPr>
                        <a:t>21.</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(60 %)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3 (60 %)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4 (80 %)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5 (100 %)</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rPr>
                        <a:t>7 (140 %)</a:t>
                      </a:r>
                      <a:endParaRPr lang="en-US" sz="700" dirty="0">
                        <a:effectLs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1723634367"/>
                  </a:ext>
                </a:extLst>
              </a:tr>
              <a:tr h="163806">
                <a:tc>
                  <a:txBody>
                    <a:bodyPr/>
                    <a:lstStyle/>
                    <a:p>
                      <a:pPr marL="0" marR="0" algn="just" fontAlgn="base">
                        <a:lnSpc>
                          <a:spcPct val="150000"/>
                        </a:lnSpc>
                        <a:buNone/>
                      </a:pPr>
                      <a:r>
                        <a:rPr lang="sl-SI" sz="600" dirty="0">
                          <a:effectLst/>
                          <a:latin typeface="Times New Roman" panose="02020603050405020304" pitchFamily="18" charset="0"/>
                          <a:ea typeface="Times New Roman" panose="02020603050405020304" pitchFamily="18" charset="0"/>
                        </a:rPr>
                        <a:t>Total</a:t>
                      </a:r>
                      <a:endParaRPr lang="en-US" sz="700" dirty="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a:effectLst/>
                        </a:rPr>
                        <a:t>99</a:t>
                      </a:r>
                      <a:endParaRPr lang="en-US" sz="700">
                        <a:effectLs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82</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71</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63</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135</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63</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61</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tc>
                  <a:txBody>
                    <a:bodyPr/>
                    <a:lstStyle/>
                    <a:p>
                      <a:pPr marL="0" marR="0" algn="just" fontAlgn="base">
                        <a:lnSpc>
                          <a:spcPct val="150000"/>
                        </a:lnSpc>
                        <a:buNone/>
                      </a:pPr>
                      <a:r>
                        <a:rPr lang="sl-SI" sz="600" dirty="0">
                          <a:effectLst/>
                          <a:highlight>
                            <a:srgbClr val="FFFF00"/>
                          </a:highlight>
                        </a:rPr>
                        <a:t>125</a:t>
                      </a:r>
                      <a:endParaRPr lang="en-US" sz="700" dirty="0">
                        <a:effectLst/>
                        <a:highlight>
                          <a:srgbClr val="FFFF00"/>
                        </a:highlight>
                        <a:latin typeface="Times New Roman" panose="02020603050405020304" pitchFamily="18" charset="0"/>
                        <a:ea typeface="Times New Roman" panose="02020603050405020304" pitchFamily="18" charset="0"/>
                      </a:endParaRPr>
                    </a:p>
                  </a:txBody>
                  <a:tcPr marL="39272" marR="39272" marT="0" marB="0"/>
                </a:tc>
                <a:extLst>
                  <a:ext uri="{0D108BD9-81ED-4DB2-BD59-A6C34878D82A}">
                    <a16:rowId xmlns:a16="http://schemas.microsoft.com/office/drawing/2014/main" val="814124594"/>
                  </a:ext>
                </a:extLst>
              </a:tr>
            </a:tbl>
          </a:graphicData>
        </a:graphic>
      </p:graphicFrame>
    </p:spTree>
    <p:extLst>
      <p:ext uri="{BB962C8B-B14F-4D97-AF65-F5344CB8AC3E}">
        <p14:creationId xmlns:p14="http://schemas.microsoft.com/office/powerpoint/2010/main" val="22926334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3ADC8-363A-FECA-D8FB-00643334ED8A}"/>
              </a:ext>
            </a:extLst>
          </p:cNvPr>
          <p:cNvSpPr>
            <a:spLocks noGrp="1"/>
          </p:cNvSpPr>
          <p:nvPr>
            <p:ph type="title"/>
          </p:nvPr>
        </p:nvSpPr>
        <p:spPr/>
        <p:txBody>
          <a:bodyPr/>
          <a:lstStyle/>
          <a:p>
            <a:r>
              <a:rPr lang="en-US" dirty="0"/>
              <a:t>Text typology – </a:t>
            </a:r>
            <a:r>
              <a:rPr lang="en-US" dirty="0">
                <a:highlight>
                  <a:srgbClr val="FFFF00"/>
                </a:highlight>
              </a:rPr>
              <a:t>Tourism</a:t>
            </a:r>
            <a:r>
              <a:rPr lang="en-US" dirty="0"/>
              <a:t> (Mikolič, 2007)</a:t>
            </a:r>
            <a:br>
              <a:rPr lang="en-US" dirty="0"/>
            </a:br>
            <a:endParaRPr lang="en-US" dirty="0"/>
          </a:p>
        </p:txBody>
      </p:sp>
      <p:sp>
        <p:nvSpPr>
          <p:cNvPr id="3" name="Content Placeholder 2">
            <a:extLst>
              <a:ext uri="{FF2B5EF4-FFF2-40B4-BE49-F238E27FC236}">
                <a16:creationId xmlns:a16="http://schemas.microsoft.com/office/drawing/2014/main" id="{78BFBC1C-AFD2-92E5-1449-A6531BCD9DE3}"/>
              </a:ext>
            </a:extLst>
          </p:cNvPr>
          <p:cNvSpPr>
            <a:spLocks noGrp="1"/>
          </p:cNvSpPr>
          <p:nvPr>
            <p:ph idx="1"/>
          </p:nvPr>
        </p:nvSpPr>
        <p:spPr>
          <a:xfrm>
            <a:off x="838200" y="1179443"/>
            <a:ext cx="10515600" cy="4997520"/>
          </a:xfrm>
        </p:spPr>
        <p:txBody>
          <a:bodyPr>
            <a:normAutofit/>
          </a:bodyPr>
          <a:lstStyle/>
          <a:p>
            <a:r>
              <a:rPr lang="en-US" dirty="0">
                <a:highlight>
                  <a:srgbClr val="FFFF00"/>
                </a:highlight>
                <a:ea typeface="Aptos" panose="020B0004020202020204" pitchFamily="34" charset="0"/>
                <a:cs typeface="Arial" panose="020B0604020202020204" pitchFamily="34" charset="0"/>
              </a:rPr>
              <a:t>Classification</a:t>
            </a:r>
            <a:r>
              <a:rPr lang="en-US" dirty="0">
                <a:ea typeface="Aptos" panose="020B0004020202020204" pitchFamily="34" charset="0"/>
                <a:cs typeface="Arial" panose="020B0604020202020204" pitchFamily="34" charset="0"/>
              </a:rPr>
              <a:t> of English texts from the filed of tourism </a:t>
            </a:r>
          </a:p>
          <a:p>
            <a:r>
              <a:rPr lang="en-US" dirty="0">
                <a:ea typeface="Aptos" panose="020B0004020202020204" pitchFamily="34" charset="0"/>
                <a:cs typeface="Arial" panose="020B0604020202020204" pitchFamily="34" charset="0"/>
              </a:rPr>
              <a:t>The </a:t>
            </a:r>
            <a:r>
              <a:rPr lang="en-US" dirty="0">
                <a:highlight>
                  <a:srgbClr val="FFFF00"/>
                </a:highlight>
                <a:ea typeface="Aptos" panose="020B0004020202020204" pitchFamily="34" charset="0"/>
                <a:cs typeface="Arial" panose="020B0604020202020204" pitchFamily="34" charset="0"/>
              </a:rPr>
              <a:t>texts</a:t>
            </a:r>
            <a:r>
              <a:rPr lang="en-US" dirty="0">
                <a:ea typeface="Aptos" panose="020B0004020202020204" pitchFamily="34" charset="0"/>
                <a:cs typeface="Arial" panose="020B0604020202020204" pitchFamily="34" charset="0"/>
              </a:rPr>
              <a:t> (10) were </a:t>
            </a:r>
            <a:r>
              <a:rPr lang="en-US" dirty="0">
                <a:highlight>
                  <a:srgbClr val="FFFF00"/>
                </a:highlight>
                <a:ea typeface="Aptos" panose="020B0004020202020204" pitchFamily="34" charset="0"/>
                <a:cs typeface="Arial" panose="020B0604020202020204" pitchFamily="34" charset="0"/>
              </a:rPr>
              <a:t>manually collected </a:t>
            </a:r>
            <a:r>
              <a:rPr lang="en-US" dirty="0">
                <a:ea typeface="Aptos" panose="020B0004020202020204" pitchFamily="34" charset="0"/>
                <a:cs typeface="Arial" panose="020B0604020202020204" pitchFamily="34" charset="0"/>
              </a:rPr>
              <a:t>from the web (2022-2026)</a:t>
            </a:r>
          </a:p>
          <a:p>
            <a:r>
              <a:rPr lang="en-US" dirty="0"/>
              <a:t>(2) </a:t>
            </a:r>
            <a:r>
              <a:rPr lang="en-US" b="1" dirty="0">
                <a:highlight>
                  <a:srgbClr val="FFFF00"/>
                </a:highlight>
              </a:rPr>
              <a:t>Scientific texts </a:t>
            </a:r>
            <a:r>
              <a:rPr lang="en-US" b="1" dirty="0"/>
              <a:t>in the field of tourism - characteristics</a:t>
            </a:r>
            <a:endParaRPr lang="en-US" dirty="0"/>
          </a:p>
          <a:p>
            <a:endParaRPr lang="en-US" dirty="0">
              <a:ea typeface="Aptos" panose="020B0004020202020204" pitchFamily="34" charset="0"/>
              <a:cs typeface="Arial" panose="020B0604020202020204" pitchFamily="34" charset="0"/>
            </a:endParaRPr>
          </a:p>
          <a:p>
            <a:r>
              <a:rPr lang="en-US" dirty="0">
                <a:ea typeface="Aptos" panose="020B0004020202020204" pitchFamily="34" charset="0"/>
                <a:cs typeface="Arial" panose="020B0604020202020204" pitchFamily="34" charset="0"/>
              </a:rPr>
              <a:t>A </a:t>
            </a:r>
            <a:r>
              <a:rPr lang="en-US" dirty="0">
                <a:highlight>
                  <a:srgbClr val="FFFF00"/>
                </a:highlight>
                <a:ea typeface="Aptos" panose="020B0004020202020204" pitchFamily="34" charset="0"/>
                <a:cs typeface="Arial" panose="020B0604020202020204" pitchFamily="34" charset="0"/>
              </a:rPr>
              <a:t>list</a:t>
            </a:r>
            <a:r>
              <a:rPr lang="en-US" dirty="0">
                <a:ea typeface="Aptos" panose="020B0004020202020204" pitchFamily="34" charset="0"/>
                <a:cs typeface="Arial" panose="020B0604020202020204" pitchFamily="34" charset="0"/>
              </a:rPr>
              <a:t> of English abbreviations and expansions from the field of criminal justice and security was obtained. </a:t>
            </a:r>
            <a:endParaRPr lang="en-US" dirty="0">
              <a:ea typeface="Aptos" panose="020B000402020202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781231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F99F75C4-BE7A-DE14-E8E7-6416AB7E0E0C}"/>
              </a:ext>
            </a:extLst>
          </p:cNvPr>
          <p:cNvGraphicFramePr>
            <a:graphicFrameLocks noGrp="1"/>
          </p:cNvGraphicFramePr>
          <p:nvPr>
            <p:ph idx="1"/>
            <p:extLst>
              <p:ext uri="{D42A27DB-BD31-4B8C-83A1-F6EECF244321}">
                <p14:modId xmlns:p14="http://schemas.microsoft.com/office/powerpoint/2010/main" val="329648700"/>
              </p:ext>
            </p:extLst>
          </p:nvPr>
        </p:nvGraphicFramePr>
        <p:xfrm>
          <a:off x="643467" y="890044"/>
          <a:ext cx="10905069" cy="5591435"/>
        </p:xfrm>
        <a:graphic>
          <a:graphicData uri="http://schemas.openxmlformats.org/drawingml/2006/table">
            <a:tbl>
              <a:tblPr firstRow="1" firstCol="1" bandRow="1">
                <a:solidFill>
                  <a:schemeClr val="bg1">
                    <a:lumMod val="95000"/>
                  </a:schemeClr>
                </a:solidFill>
                <a:tableStyleId>{5C22544A-7EE6-4342-B048-85BDC9FD1C3A}</a:tableStyleId>
              </a:tblPr>
              <a:tblGrid>
                <a:gridCol w="509935">
                  <a:extLst>
                    <a:ext uri="{9D8B030D-6E8A-4147-A177-3AD203B41FA5}">
                      <a16:colId xmlns:a16="http://schemas.microsoft.com/office/drawing/2014/main" val="1382353948"/>
                    </a:ext>
                  </a:extLst>
                </a:gridCol>
                <a:gridCol w="949440">
                  <a:extLst>
                    <a:ext uri="{9D8B030D-6E8A-4147-A177-3AD203B41FA5}">
                      <a16:colId xmlns:a16="http://schemas.microsoft.com/office/drawing/2014/main" val="2852951551"/>
                    </a:ext>
                  </a:extLst>
                </a:gridCol>
                <a:gridCol w="4254310">
                  <a:extLst>
                    <a:ext uri="{9D8B030D-6E8A-4147-A177-3AD203B41FA5}">
                      <a16:colId xmlns:a16="http://schemas.microsoft.com/office/drawing/2014/main" val="3403552832"/>
                    </a:ext>
                  </a:extLst>
                </a:gridCol>
                <a:gridCol w="4362210">
                  <a:extLst>
                    <a:ext uri="{9D8B030D-6E8A-4147-A177-3AD203B41FA5}">
                      <a16:colId xmlns:a16="http://schemas.microsoft.com/office/drawing/2014/main" val="2649922938"/>
                    </a:ext>
                  </a:extLst>
                </a:gridCol>
                <a:gridCol w="829174">
                  <a:extLst>
                    <a:ext uri="{9D8B030D-6E8A-4147-A177-3AD203B41FA5}">
                      <a16:colId xmlns:a16="http://schemas.microsoft.com/office/drawing/2014/main" val="3516227432"/>
                    </a:ext>
                  </a:extLst>
                </a:gridCol>
              </a:tblGrid>
              <a:tr h="405854">
                <a:tc>
                  <a:txBody>
                    <a:bodyPr/>
                    <a:lstStyle/>
                    <a:p>
                      <a:pPr marL="0" marR="0">
                        <a:lnSpc>
                          <a:spcPct val="115000"/>
                        </a:lnSpc>
                        <a:spcAft>
                          <a:spcPts val="800"/>
                        </a:spcAft>
                        <a:buNone/>
                      </a:pPr>
                      <a:r>
                        <a:rPr lang="en-US" sz="1400" b="1" kern="100" cap="none" spc="0">
                          <a:solidFill>
                            <a:schemeClr val="tx1"/>
                          </a:solidFill>
                          <a:effectLst/>
                        </a:rPr>
                        <a:t>Text</a:t>
                      </a:r>
                      <a:endParaRPr lang="en-US" sz="14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marR="0">
                        <a:lnSpc>
                          <a:spcPct val="115000"/>
                        </a:lnSpc>
                        <a:spcAft>
                          <a:spcPts val="800"/>
                        </a:spcAft>
                        <a:buNone/>
                      </a:pPr>
                      <a:r>
                        <a:rPr lang="en-US" sz="1400" b="1" kern="100" cap="none" spc="0">
                          <a:solidFill>
                            <a:schemeClr val="tx1"/>
                          </a:solidFill>
                          <a:effectLst/>
                        </a:rPr>
                        <a:t>Krajšavar</a:t>
                      </a:r>
                      <a:endParaRPr lang="en-US" sz="14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marR="0">
                        <a:lnSpc>
                          <a:spcPct val="115000"/>
                        </a:lnSpc>
                        <a:spcAft>
                          <a:spcPts val="800"/>
                        </a:spcAft>
                        <a:buNone/>
                      </a:pPr>
                      <a:r>
                        <a:rPr lang="en-US" sz="1400" b="1" kern="100" cap="none" spc="0">
                          <a:solidFill>
                            <a:schemeClr val="tx1"/>
                          </a:solidFill>
                          <a:effectLst/>
                        </a:rPr>
                        <a:t>Copilot</a:t>
                      </a:r>
                      <a:endParaRPr lang="en-US" sz="14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marR="0">
                        <a:lnSpc>
                          <a:spcPct val="115000"/>
                        </a:lnSpc>
                        <a:spcAft>
                          <a:spcPts val="800"/>
                        </a:spcAft>
                        <a:buNone/>
                      </a:pPr>
                      <a:r>
                        <a:rPr lang="en-US" sz="1400" b="1" kern="100" cap="none" spc="0">
                          <a:solidFill>
                            <a:schemeClr val="tx1"/>
                          </a:solidFill>
                          <a:effectLst/>
                        </a:rPr>
                        <a:t>ChatGPT</a:t>
                      </a:r>
                      <a:endParaRPr lang="en-US" sz="14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nchor="b">
                    <a:lnL w="12700" cmpd="sng">
                      <a:noFill/>
                    </a:lnL>
                    <a:lnR w="12700" cmpd="sng">
                      <a:noFill/>
                    </a:lnR>
                    <a:lnT w="9525" cap="flat" cmpd="sng" algn="ctr">
                      <a:noFill/>
                      <a:prstDash val="solid"/>
                    </a:lnT>
                    <a:lnB w="38100" cmpd="sng">
                      <a:noFill/>
                    </a:lnB>
                    <a:solidFill>
                      <a:schemeClr val="bg1">
                        <a:lumMod val="95000"/>
                      </a:schemeClr>
                    </a:solidFill>
                  </a:tcPr>
                </a:tc>
                <a:tc>
                  <a:txBody>
                    <a:bodyPr/>
                    <a:lstStyle/>
                    <a:p>
                      <a:pPr marL="0" marR="0">
                        <a:lnSpc>
                          <a:spcPct val="115000"/>
                        </a:lnSpc>
                        <a:spcAft>
                          <a:spcPts val="800"/>
                        </a:spcAft>
                        <a:buNone/>
                      </a:pPr>
                      <a:r>
                        <a:rPr lang="en-US" sz="1400" b="1" kern="100" cap="none" spc="0">
                          <a:solidFill>
                            <a:schemeClr val="tx1"/>
                          </a:solidFill>
                          <a:effectLst/>
                        </a:rPr>
                        <a:t>Manual </a:t>
                      </a:r>
                      <a:endParaRPr lang="en-US" sz="14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nchor="b">
                    <a:lnL w="12700" cmpd="sng">
                      <a:noFill/>
                    </a:lnL>
                    <a:lnR w="12700" cmpd="sng">
                      <a:noFill/>
                    </a:lnR>
                    <a:lnT w="9525" cap="flat" cmpd="sng" algn="ctr">
                      <a:noFill/>
                      <a:prstDash val="solid"/>
                    </a:lnT>
                    <a:lnB w="38100" cmpd="sng">
                      <a:noFill/>
                    </a:lnB>
                    <a:solidFill>
                      <a:schemeClr val="bg1">
                        <a:lumMod val="95000"/>
                      </a:schemeClr>
                    </a:solidFill>
                  </a:tcPr>
                </a:tc>
                <a:extLst>
                  <a:ext uri="{0D108BD9-81ED-4DB2-BD59-A6C34878D82A}">
                    <a16:rowId xmlns:a16="http://schemas.microsoft.com/office/drawing/2014/main" val="1091374115"/>
                  </a:ext>
                </a:extLst>
              </a:tr>
              <a:tr h="4672057">
                <a:tc>
                  <a:txBody>
                    <a:bodyPr/>
                    <a:lstStyle/>
                    <a:p>
                      <a:pPr marL="0" marR="0">
                        <a:lnSpc>
                          <a:spcPct val="115000"/>
                        </a:lnSpc>
                        <a:spcAft>
                          <a:spcPts val="800"/>
                        </a:spcAft>
                        <a:buNone/>
                      </a:pPr>
                      <a:r>
                        <a:rPr lang="en-US" sz="1100" b="1" kern="100" cap="none" spc="0">
                          <a:solidFill>
                            <a:schemeClr val="tx1"/>
                          </a:solidFill>
                          <a:effectLst/>
                        </a:rPr>
                        <a:t>https://www.tandfonline.com/doi/pdf/10.1080/14616688.2024.2402985</a:t>
                      </a:r>
                      <a:endParaRPr lang="en-US" sz="1100" b="1"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lnL w="12700" cap="flat" cmpd="sng" algn="ctr">
                      <a:solidFill>
                        <a:schemeClr val="tx1"/>
                      </a:solid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0" marR="0">
                        <a:lnSpc>
                          <a:spcPct val="115000"/>
                        </a:lnSpc>
                        <a:spcAft>
                          <a:spcPts val="800"/>
                        </a:spcAft>
                        <a:buNone/>
                      </a:pPr>
                      <a:r>
                        <a:rPr lang="en-US" sz="1100" kern="100" cap="none" spc="0">
                          <a:solidFill>
                            <a:schemeClr val="tx1"/>
                          </a:solidFill>
                          <a:effectLst/>
                        </a:rPr>
                        <a:t>NO</a:t>
                      </a:r>
                      <a:endParaRPr lang="en-US" sz="11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0" marR="0">
                        <a:lnSpc>
                          <a:spcPts val="1500"/>
                        </a:lnSpc>
                        <a:spcAft>
                          <a:spcPts val="800"/>
                        </a:spcAft>
                        <a:buNone/>
                      </a:pPr>
                      <a:r>
                        <a:rPr lang="en-US" sz="1100" kern="100" cap="none" spc="0">
                          <a:solidFill>
                            <a:schemeClr val="tx1"/>
                          </a:solidFill>
                          <a:effectLst/>
                        </a:rPr>
                        <a:t>·  ISSN → International Standard Serial Number</a:t>
                      </a:r>
                    </a:p>
                    <a:p>
                      <a:pPr marL="0" marR="0">
                        <a:lnSpc>
                          <a:spcPts val="1500"/>
                        </a:lnSpc>
                        <a:spcAft>
                          <a:spcPts val="800"/>
                        </a:spcAft>
                        <a:buNone/>
                      </a:pPr>
                      <a:r>
                        <a:rPr lang="en-US" sz="1100" kern="100" cap="none" spc="0">
                          <a:solidFill>
                            <a:schemeClr val="tx1"/>
                          </a:solidFill>
                          <a:effectLst/>
                        </a:rPr>
                        <a:t>·  DOI → Digital Object Identifier</a:t>
                      </a:r>
                    </a:p>
                    <a:p>
                      <a:pPr marL="0" marR="0">
                        <a:lnSpc>
                          <a:spcPts val="1500"/>
                        </a:lnSpc>
                        <a:spcAft>
                          <a:spcPts val="800"/>
                        </a:spcAft>
                        <a:buNone/>
                      </a:pPr>
                      <a:r>
                        <a:rPr lang="en-US" sz="1100" kern="100" cap="none" spc="0">
                          <a:solidFill>
                            <a:schemeClr val="tx1"/>
                          </a:solidFill>
                          <a:effectLst/>
                        </a:rPr>
                        <a:t>·  ORCID → Open Researcher and Contributor ID</a:t>
                      </a:r>
                    </a:p>
                    <a:p>
                      <a:pPr marL="0" marR="0">
                        <a:lnSpc>
                          <a:spcPts val="1500"/>
                        </a:lnSpc>
                        <a:spcAft>
                          <a:spcPts val="800"/>
                        </a:spcAft>
                        <a:buNone/>
                      </a:pPr>
                      <a:r>
                        <a:rPr lang="en-US" sz="1100" kern="100" cap="none" spc="0">
                          <a:solidFill>
                            <a:schemeClr val="tx1"/>
                          </a:solidFill>
                          <a:effectLst/>
                        </a:rPr>
                        <a:t>·  SOAS → School of Oriental and African Studies (University of London)</a:t>
                      </a:r>
                    </a:p>
                    <a:p>
                      <a:pPr marL="0" marR="0">
                        <a:lnSpc>
                          <a:spcPts val="1500"/>
                        </a:lnSpc>
                        <a:spcAft>
                          <a:spcPts val="800"/>
                        </a:spcAft>
                        <a:buNone/>
                      </a:pPr>
                      <a:r>
                        <a:rPr lang="en-US" sz="1100" kern="100" cap="none" spc="0">
                          <a:solidFill>
                            <a:schemeClr val="tx1"/>
                          </a:solidFill>
                          <a:effectLst/>
                        </a:rPr>
                        <a:t>·  UK → United Kingdom</a:t>
                      </a:r>
                    </a:p>
                    <a:p>
                      <a:pPr marL="0" marR="0">
                        <a:lnSpc>
                          <a:spcPts val="1500"/>
                        </a:lnSpc>
                        <a:spcAft>
                          <a:spcPts val="800"/>
                        </a:spcAft>
                        <a:buNone/>
                      </a:pPr>
                      <a:r>
                        <a:rPr lang="en-US" sz="1100" kern="100" cap="none" spc="0">
                          <a:solidFill>
                            <a:schemeClr val="tx1"/>
                          </a:solidFill>
                          <a:effectLst/>
                        </a:rPr>
                        <a:t>·  U.S. → United States</a:t>
                      </a:r>
                    </a:p>
                    <a:p>
                      <a:pPr marL="0" marR="0">
                        <a:lnSpc>
                          <a:spcPts val="1500"/>
                        </a:lnSpc>
                        <a:spcAft>
                          <a:spcPts val="800"/>
                        </a:spcAft>
                        <a:buNone/>
                      </a:pPr>
                      <a:r>
                        <a:rPr lang="en-US" sz="1100" kern="100" cap="none" spc="0">
                          <a:solidFill>
                            <a:schemeClr val="tx1"/>
                          </a:solidFill>
                          <a:effectLst/>
                        </a:rPr>
                        <a:t>·  VOL. → Volume</a:t>
                      </a:r>
                    </a:p>
                    <a:p>
                      <a:pPr marL="0" marR="0">
                        <a:lnSpc>
                          <a:spcPts val="1500"/>
                        </a:lnSpc>
                        <a:spcAft>
                          <a:spcPts val="800"/>
                        </a:spcAft>
                        <a:buNone/>
                      </a:pPr>
                      <a:r>
                        <a:rPr lang="en-US" sz="1100" kern="100" cap="none" spc="0">
                          <a:solidFill>
                            <a:schemeClr val="tx1"/>
                          </a:solidFill>
                          <a:effectLst/>
                        </a:rPr>
                        <a:t>·  NOS. → Numbers (journal issues)</a:t>
                      </a:r>
                    </a:p>
                    <a:p>
                      <a:pPr marL="0" marR="0">
                        <a:lnSpc>
                          <a:spcPts val="1500"/>
                        </a:lnSpc>
                        <a:spcAft>
                          <a:spcPts val="800"/>
                        </a:spcAft>
                        <a:buNone/>
                      </a:pPr>
                      <a:r>
                        <a:rPr lang="en-US" sz="1100" kern="100" cap="none" spc="0">
                          <a:solidFill>
                            <a:schemeClr val="tx1"/>
                          </a:solidFill>
                          <a:effectLst/>
                        </a:rPr>
                        <a:t>·  Eds. → Editors</a:t>
                      </a:r>
                    </a:p>
                    <a:p>
                      <a:pPr marL="0" marR="0">
                        <a:lnSpc>
                          <a:spcPts val="1500"/>
                        </a:lnSpc>
                        <a:spcAft>
                          <a:spcPts val="800"/>
                        </a:spcAft>
                        <a:buNone/>
                      </a:pPr>
                      <a:r>
                        <a:rPr lang="en-US" sz="1100" kern="100" cap="none" spc="0">
                          <a:solidFill>
                            <a:schemeClr val="tx1"/>
                          </a:solidFill>
                          <a:effectLst/>
                        </a:rPr>
                        <a:t>·  ed. / eds. → Edition / Editions</a:t>
                      </a:r>
                    </a:p>
                    <a:p>
                      <a:pPr marL="0" marR="0">
                        <a:lnSpc>
                          <a:spcPts val="1500"/>
                        </a:lnSpc>
                        <a:spcAft>
                          <a:spcPts val="800"/>
                        </a:spcAft>
                        <a:buNone/>
                      </a:pPr>
                      <a:r>
                        <a:rPr lang="en-US" sz="1100" kern="100" cap="none" spc="0">
                          <a:solidFill>
                            <a:schemeClr val="tx1"/>
                          </a:solidFill>
                          <a:effectLst/>
                        </a:rPr>
                        <a:t>·  PhD → Doctor of Philosophy</a:t>
                      </a:r>
                    </a:p>
                    <a:p>
                      <a:pPr marL="0" marR="0">
                        <a:lnSpc>
                          <a:spcPts val="1500"/>
                        </a:lnSpc>
                        <a:spcAft>
                          <a:spcPts val="800"/>
                        </a:spcAft>
                        <a:buNone/>
                      </a:pPr>
                      <a:r>
                        <a:rPr lang="en-US" sz="1100" kern="100" cap="none" spc="0">
                          <a:solidFill>
                            <a:schemeClr val="tx1"/>
                          </a:solidFill>
                          <a:effectLst/>
                        </a:rPr>
                        <a:t>·  e.g. → exempli gratia (“for example”)</a:t>
                      </a:r>
                    </a:p>
                    <a:p>
                      <a:pPr marL="0" marR="0">
                        <a:lnSpc>
                          <a:spcPts val="1500"/>
                        </a:lnSpc>
                        <a:spcAft>
                          <a:spcPts val="800"/>
                        </a:spcAft>
                        <a:buNone/>
                      </a:pPr>
                      <a:r>
                        <a:rPr lang="en-US" sz="1100" kern="100" cap="none" spc="0">
                          <a:solidFill>
                            <a:schemeClr val="tx1"/>
                          </a:solidFill>
                          <a:effectLst/>
                        </a:rPr>
                        <a:t>·  i.e. → id est (“that is”)</a:t>
                      </a:r>
                    </a:p>
                    <a:p>
                      <a:pPr marL="0" marR="0">
                        <a:lnSpc>
                          <a:spcPts val="1500"/>
                        </a:lnSpc>
                        <a:spcAft>
                          <a:spcPts val="800"/>
                        </a:spcAft>
                        <a:buNone/>
                      </a:pPr>
                      <a:r>
                        <a:rPr lang="en-US" sz="1100" kern="100" cap="none" spc="0">
                          <a:solidFill>
                            <a:schemeClr val="tx1"/>
                          </a:solidFill>
                          <a:effectLst/>
                        </a:rPr>
                        <a:t>·  etc. → et cetera (“and so on”)</a:t>
                      </a:r>
                    </a:p>
                    <a:p>
                      <a:pPr marL="0" marR="0">
                        <a:lnSpc>
                          <a:spcPts val="1500"/>
                        </a:lnSpc>
                        <a:spcAft>
                          <a:spcPts val="800"/>
                        </a:spcAft>
                        <a:buNone/>
                      </a:pPr>
                      <a:r>
                        <a:rPr lang="en-US" sz="1100" kern="100" cap="none" spc="0">
                          <a:solidFill>
                            <a:schemeClr val="tx1"/>
                          </a:solidFill>
                          <a:effectLst/>
                        </a:rPr>
                        <a:t>·  cf. → confer (“compare”)</a:t>
                      </a:r>
                    </a:p>
                    <a:p>
                      <a:pPr marL="0" marR="0">
                        <a:lnSpc>
                          <a:spcPts val="1500"/>
                        </a:lnSpc>
                        <a:spcAft>
                          <a:spcPts val="800"/>
                        </a:spcAft>
                        <a:buNone/>
                      </a:pPr>
                      <a:r>
                        <a:rPr lang="en-US" sz="1100" kern="100" cap="none" spc="0">
                          <a:solidFill>
                            <a:schemeClr val="tx1"/>
                          </a:solidFill>
                          <a:effectLst/>
                        </a:rPr>
                        <a:t>·  ibid. → ibidem (“in the same place”)</a:t>
                      </a:r>
                    </a:p>
                    <a:p>
                      <a:pPr marL="0" marR="0">
                        <a:lnSpc>
                          <a:spcPct val="115000"/>
                        </a:lnSpc>
                        <a:spcAft>
                          <a:spcPts val="800"/>
                        </a:spcAft>
                        <a:buNone/>
                      </a:pPr>
                      <a:r>
                        <a:rPr lang="en-US" sz="1100" kern="100" cap="none" spc="0">
                          <a:solidFill>
                            <a:schemeClr val="tx1"/>
                          </a:solidFill>
                          <a:effectLst/>
                        </a:rPr>
                        <a:t> </a:t>
                      </a:r>
                      <a:endParaRPr lang="en-US" sz="11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0" marR="0">
                        <a:lnSpc>
                          <a:spcPct val="115000"/>
                        </a:lnSpc>
                        <a:spcAft>
                          <a:spcPts val="800"/>
                        </a:spcAft>
                        <a:buNone/>
                      </a:pPr>
                      <a:r>
                        <a:rPr lang="en-US" sz="1100" kern="100" cap="none" spc="0">
                          <a:solidFill>
                            <a:schemeClr val="tx1"/>
                          </a:solidFill>
                          <a:effectLst/>
                        </a:rPr>
                        <a:t>·ISSN → International Standard Serial Number</a:t>
                      </a:r>
                    </a:p>
                    <a:p>
                      <a:pPr marL="0" marR="0">
                        <a:lnSpc>
                          <a:spcPct val="115000"/>
                        </a:lnSpc>
                        <a:spcAft>
                          <a:spcPts val="800"/>
                        </a:spcAft>
                        <a:buNone/>
                      </a:pPr>
                      <a:r>
                        <a:rPr lang="en-US" sz="1100" kern="100" cap="none" spc="0">
                          <a:solidFill>
                            <a:schemeClr val="tx1"/>
                          </a:solidFill>
                          <a:effectLst/>
                        </a:rPr>
                        <a:t>·  DOI → Digital Object Identifier</a:t>
                      </a:r>
                    </a:p>
                    <a:p>
                      <a:pPr marL="0" marR="0">
                        <a:lnSpc>
                          <a:spcPct val="115000"/>
                        </a:lnSpc>
                        <a:spcAft>
                          <a:spcPts val="800"/>
                        </a:spcAft>
                        <a:buNone/>
                      </a:pPr>
                      <a:r>
                        <a:rPr lang="en-US" sz="1100" kern="100" cap="none" spc="0">
                          <a:solidFill>
                            <a:schemeClr val="tx1"/>
                          </a:solidFill>
                          <a:effectLst/>
                        </a:rPr>
                        <a:t>·  VOL. → Volume</a:t>
                      </a:r>
                    </a:p>
                    <a:p>
                      <a:pPr marL="0" marR="0">
                        <a:lnSpc>
                          <a:spcPct val="115000"/>
                        </a:lnSpc>
                        <a:spcAft>
                          <a:spcPts val="800"/>
                        </a:spcAft>
                        <a:buNone/>
                      </a:pPr>
                      <a:r>
                        <a:rPr lang="en-US" sz="1100" kern="100" cap="none" spc="0">
                          <a:solidFill>
                            <a:schemeClr val="tx1"/>
                          </a:solidFill>
                          <a:effectLst/>
                        </a:rPr>
                        <a:t>·  NOS. → Numbers (issues)</a:t>
                      </a:r>
                    </a:p>
                    <a:p>
                      <a:pPr marL="0" marR="0">
                        <a:lnSpc>
                          <a:spcPct val="115000"/>
                        </a:lnSpc>
                        <a:spcAft>
                          <a:spcPts val="800"/>
                        </a:spcAft>
                        <a:buNone/>
                      </a:pPr>
                      <a:r>
                        <a:rPr lang="en-US" sz="1100" kern="100" cap="none" spc="0">
                          <a:solidFill>
                            <a:schemeClr val="tx1"/>
                          </a:solidFill>
                          <a:effectLst/>
                        </a:rPr>
                        <a:t>·  UK → United Kingdom</a:t>
                      </a:r>
                    </a:p>
                    <a:p>
                      <a:pPr marL="0" marR="0">
                        <a:lnSpc>
                          <a:spcPct val="115000"/>
                        </a:lnSpc>
                        <a:spcAft>
                          <a:spcPts val="800"/>
                        </a:spcAft>
                        <a:buNone/>
                      </a:pPr>
                      <a:r>
                        <a:rPr lang="en-US" sz="1100" kern="100" cap="none" spc="0">
                          <a:solidFill>
                            <a:schemeClr val="tx1"/>
                          </a:solidFill>
                          <a:effectLst/>
                        </a:rPr>
                        <a:t>·  SOAS → School of Oriental and African Studies (SOAS University of London)</a:t>
                      </a:r>
                    </a:p>
                    <a:p>
                      <a:pPr marL="0" marR="0">
                        <a:lnSpc>
                          <a:spcPct val="115000"/>
                        </a:lnSpc>
                        <a:spcAft>
                          <a:spcPts val="800"/>
                        </a:spcAft>
                        <a:buNone/>
                      </a:pPr>
                      <a:r>
                        <a:rPr lang="en-US" sz="1100" kern="100" cap="none" spc="0">
                          <a:solidFill>
                            <a:schemeClr val="tx1"/>
                          </a:solidFill>
                          <a:effectLst/>
                        </a:rPr>
                        <a:t>·  pp. → pages</a:t>
                      </a:r>
                    </a:p>
                    <a:p>
                      <a:pPr marL="0" marR="0">
                        <a:lnSpc>
                          <a:spcPct val="115000"/>
                        </a:lnSpc>
                        <a:spcAft>
                          <a:spcPts val="800"/>
                        </a:spcAft>
                        <a:buNone/>
                      </a:pPr>
                      <a:r>
                        <a:rPr lang="en-US" sz="1100" kern="100" cap="none" spc="0">
                          <a:solidFill>
                            <a:schemeClr val="tx1"/>
                          </a:solidFill>
                          <a:effectLst/>
                        </a:rPr>
                        <a:t>·  p. → page</a:t>
                      </a:r>
                    </a:p>
                    <a:p>
                      <a:pPr marL="0" marR="0">
                        <a:lnSpc>
                          <a:spcPct val="115000"/>
                        </a:lnSpc>
                        <a:spcAft>
                          <a:spcPts val="800"/>
                        </a:spcAft>
                        <a:buNone/>
                      </a:pPr>
                      <a:r>
                        <a:rPr lang="en-US" sz="1100" kern="100" cap="none" spc="0">
                          <a:solidFill>
                            <a:schemeClr val="tx1"/>
                          </a:solidFill>
                          <a:effectLst/>
                        </a:rPr>
                        <a:t>·  ibid. → ibidem (Latin: “in the same place,” referring to the same source)</a:t>
                      </a:r>
                    </a:p>
                    <a:p>
                      <a:pPr marL="0" marR="0">
                        <a:lnSpc>
                          <a:spcPct val="115000"/>
                        </a:lnSpc>
                        <a:spcAft>
                          <a:spcPts val="800"/>
                        </a:spcAft>
                        <a:buNone/>
                      </a:pPr>
                      <a:r>
                        <a:rPr lang="en-US" sz="1100" kern="100" cap="none" spc="0">
                          <a:solidFill>
                            <a:schemeClr val="tx1"/>
                          </a:solidFill>
                          <a:effectLst/>
                        </a:rPr>
                        <a:t>·  e.g. → exempli gratia (Latin: “for example”)</a:t>
                      </a:r>
                    </a:p>
                    <a:p>
                      <a:pPr marL="0" marR="0">
                        <a:lnSpc>
                          <a:spcPct val="115000"/>
                        </a:lnSpc>
                        <a:spcAft>
                          <a:spcPts val="800"/>
                        </a:spcAft>
                        <a:buNone/>
                      </a:pPr>
                      <a:r>
                        <a:rPr lang="en-US" sz="1100" kern="100" cap="none" spc="0">
                          <a:solidFill>
                            <a:schemeClr val="tx1"/>
                          </a:solidFill>
                          <a:effectLst/>
                        </a:rPr>
                        <a:t>·  </a:t>
                      </a:r>
                      <a:r>
                        <a:rPr lang="it-IT" sz="1100" kern="100" cap="none" spc="0">
                          <a:solidFill>
                            <a:schemeClr val="tx1"/>
                          </a:solidFill>
                          <a:effectLst/>
                        </a:rPr>
                        <a:t>c.f. → confer (Latin: “compare”)</a:t>
                      </a:r>
                      <a:endParaRPr lang="en-US" sz="1100" kern="100" cap="none" spc="0">
                        <a:solidFill>
                          <a:schemeClr val="tx1"/>
                        </a:solidFill>
                        <a:effectLst/>
                      </a:endParaRPr>
                    </a:p>
                    <a:p>
                      <a:pPr marL="0" marR="0">
                        <a:lnSpc>
                          <a:spcPct val="115000"/>
                        </a:lnSpc>
                        <a:spcAft>
                          <a:spcPts val="800"/>
                        </a:spcAft>
                        <a:buNone/>
                      </a:pPr>
                      <a:r>
                        <a:rPr lang="en-US" sz="1100" kern="100" cap="none" spc="0">
                          <a:solidFill>
                            <a:schemeClr val="tx1"/>
                          </a:solidFill>
                          <a:effectLst/>
                        </a:rPr>
                        <a:t>·  </a:t>
                      </a:r>
                      <a:r>
                        <a:rPr lang="it-IT" sz="1100" kern="100" cap="none" spc="0">
                          <a:solidFill>
                            <a:schemeClr val="tx1"/>
                          </a:solidFill>
                          <a:effectLst/>
                        </a:rPr>
                        <a:t>Ed. / Eds. </a:t>
                      </a:r>
                      <a:r>
                        <a:rPr lang="en-US" sz="1100" kern="100" cap="none" spc="0">
                          <a:solidFill>
                            <a:schemeClr val="tx1"/>
                          </a:solidFill>
                          <a:effectLst/>
                        </a:rPr>
                        <a:t>→ Editor / Editors</a:t>
                      </a:r>
                    </a:p>
                    <a:p>
                      <a:pPr marL="0" marR="0">
                        <a:lnSpc>
                          <a:spcPct val="115000"/>
                        </a:lnSpc>
                        <a:spcAft>
                          <a:spcPts val="800"/>
                        </a:spcAft>
                        <a:buNone/>
                      </a:pPr>
                      <a:r>
                        <a:rPr lang="en-US" sz="1100" kern="100" cap="none" spc="0">
                          <a:solidFill>
                            <a:schemeClr val="tx1"/>
                          </a:solidFill>
                          <a:effectLst/>
                        </a:rPr>
                        <a:t>·  PhD → Doctor of Philosophy</a:t>
                      </a:r>
                    </a:p>
                    <a:p>
                      <a:pPr marL="0" marR="0">
                        <a:lnSpc>
                          <a:spcPct val="115000"/>
                        </a:lnSpc>
                        <a:spcAft>
                          <a:spcPts val="800"/>
                        </a:spcAft>
                        <a:buNone/>
                      </a:pPr>
                      <a:r>
                        <a:rPr lang="en-US" sz="1100" kern="100" cap="none" spc="0">
                          <a:solidFill>
                            <a:schemeClr val="tx1"/>
                          </a:solidFill>
                          <a:effectLst/>
                        </a:rPr>
                        <a:t>ORCID → Open Researcher and Contributor ID</a:t>
                      </a:r>
                      <a:endParaRPr lang="en-US" sz="11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lnL w="12700" cmpd="sng">
                      <a:noFill/>
                      <a:prstDash val="solid"/>
                    </a:lnL>
                    <a:lnR w="12700" cmpd="sng">
                      <a:noFill/>
                      <a:prstDash val="solid"/>
                    </a:lnR>
                    <a:lnT w="38100" cmpd="sng">
                      <a:noFill/>
                    </a:lnT>
                    <a:lnB w="12700" cmpd="sng">
                      <a:noFill/>
                      <a:prstDash val="solid"/>
                    </a:lnB>
                    <a:solidFill>
                      <a:schemeClr val="bg1">
                        <a:lumMod val="95000"/>
                      </a:schemeClr>
                    </a:solidFill>
                  </a:tcPr>
                </a:tc>
                <a:tc>
                  <a:txBody>
                    <a:bodyPr/>
                    <a:lstStyle/>
                    <a:p>
                      <a:pPr marL="0" marR="0">
                        <a:lnSpc>
                          <a:spcPct val="115000"/>
                        </a:lnSpc>
                        <a:spcAft>
                          <a:spcPts val="800"/>
                        </a:spcAft>
                        <a:buNone/>
                      </a:pPr>
                      <a:r>
                        <a:rPr lang="en-US" sz="1100" kern="100" cap="none" spc="0">
                          <a:solidFill>
                            <a:schemeClr val="tx1"/>
                          </a:solidFill>
                          <a:effectLst/>
                        </a:rPr>
                        <a:t>NO PAIRS</a:t>
                      </a:r>
                      <a:endParaRPr lang="en-US" sz="1100" kern="100" cap="none" spc="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6914" marR="26670" marT="16261" marB="121959">
                    <a:lnL w="12700" cmpd="sng">
                      <a:noFill/>
                      <a:prstDash val="solid"/>
                    </a:lnL>
                    <a:lnR w="12700" cmpd="sng">
                      <a:noFill/>
                      <a:prstDash val="solid"/>
                    </a:lnR>
                    <a:lnT w="38100" cmpd="sng">
                      <a:noFill/>
                    </a:lnT>
                    <a:lnB w="12700" cmpd="sng">
                      <a:noFill/>
                      <a:prstDash val="solid"/>
                    </a:lnB>
                    <a:solidFill>
                      <a:schemeClr val="bg1">
                        <a:lumMod val="95000"/>
                      </a:schemeClr>
                    </a:solidFill>
                  </a:tcPr>
                </a:tc>
                <a:extLst>
                  <a:ext uri="{0D108BD9-81ED-4DB2-BD59-A6C34878D82A}">
                    <a16:rowId xmlns:a16="http://schemas.microsoft.com/office/drawing/2014/main" val="1648694579"/>
                  </a:ext>
                </a:extLst>
              </a:tr>
            </a:tbl>
          </a:graphicData>
        </a:graphic>
      </p:graphicFrame>
    </p:spTree>
    <p:extLst>
      <p:ext uri="{BB962C8B-B14F-4D97-AF65-F5344CB8AC3E}">
        <p14:creationId xmlns:p14="http://schemas.microsoft.com/office/powerpoint/2010/main" val="1909664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D27AA8D2-4261-C19B-E02C-7102DE5829D0}"/>
              </a:ext>
            </a:extLst>
          </p:cNvPr>
          <p:cNvGraphicFramePr>
            <a:graphicFrameLocks noGrp="1"/>
          </p:cNvGraphicFramePr>
          <p:nvPr>
            <p:ph idx="1"/>
            <p:extLst>
              <p:ext uri="{D42A27DB-BD31-4B8C-83A1-F6EECF244321}">
                <p14:modId xmlns:p14="http://schemas.microsoft.com/office/powerpoint/2010/main" val="3782823565"/>
              </p:ext>
            </p:extLst>
          </p:nvPr>
        </p:nvGraphicFramePr>
        <p:xfrm>
          <a:off x="1129610" y="643467"/>
          <a:ext cx="9932781" cy="9277894"/>
        </p:xfrm>
        <a:graphic>
          <a:graphicData uri="http://schemas.openxmlformats.org/drawingml/2006/table">
            <a:tbl>
              <a:tblPr firstRow="1" firstCol="1" bandRow="1"/>
              <a:tblGrid>
                <a:gridCol w="911225">
                  <a:extLst>
                    <a:ext uri="{9D8B030D-6E8A-4147-A177-3AD203B41FA5}">
                      <a16:colId xmlns:a16="http://schemas.microsoft.com/office/drawing/2014/main" val="1265453890"/>
                    </a:ext>
                  </a:extLst>
                </a:gridCol>
                <a:gridCol w="2186608">
                  <a:extLst>
                    <a:ext uri="{9D8B030D-6E8A-4147-A177-3AD203B41FA5}">
                      <a16:colId xmlns:a16="http://schemas.microsoft.com/office/drawing/2014/main" val="3082070778"/>
                    </a:ext>
                  </a:extLst>
                </a:gridCol>
                <a:gridCol w="3114261">
                  <a:extLst>
                    <a:ext uri="{9D8B030D-6E8A-4147-A177-3AD203B41FA5}">
                      <a16:colId xmlns:a16="http://schemas.microsoft.com/office/drawing/2014/main" val="3091115"/>
                    </a:ext>
                  </a:extLst>
                </a:gridCol>
                <a:gridCol w="3720687">
                  <a:extLst>
                    <a:ext uri="{9D8B030D-6E8A-4147-A177-3AD203B41FA5}">
                      <a16:colId xmlns:a16="http://schemas.microsoft.com/office/drawing/2014/main" val="2976127678"/>
                    </a:ext>
                  </a:extLst>
                </a:gridCol>
              </a:tblGrid>
              <a:tr h="150903">
                <a:tc>
                  <a:txBody>
                    <a:bodyPr/>
                    <a:lstStyle/>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Text</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Krajšavar</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ts val="15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Copilot</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ChatGPT</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9322635"/>
                  </a:ext>
                </a:extLst>
              </a:tr>
              <a:tr h="5420163">
                <a:tc>
                  <a:txBody>
                    <a:bodyPr/>
                    <a:lstStyle/>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https://www.tandfonline.com/doi/pdf/10.1080/09669582.2023.2213859</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1	</a:t>
                      </a:r>
                      <a:r>
                        <a:rPr lang="en-US" sz="700" b="0" i="0" u="none" strike="noStrike" kern="100">
                          <a:effectLst/>
                          <a:highlight>
                            <a:srgbClr val="FFFF00"/>
                          </a:highlight>
                          <a:latin typeface="Aptos" panose="020B0004020202020204" pitchFamily="34" charset="0"/>
                          <a:ea typeface="Aptos" panose="020B0004020202020204" pitchFamily="34" charset="0"/>
                          <a:cs typeface="Times New Roman" panose="02020603050405020304" pitchFamily="18" charset="0"/>
                        </a:rPr>
                        <a:t>STIs</a:t>
                      </a: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 	Sustainable Tourism Indicators</a:t>
                      </a:r>
                      <a:endParaRPr lang="en-US" sz="1100" b="0" i="0" u="none" strike="noStrike">
                        <a:effectLst/>
                        <a:latin typeface="Arial" panose="020B0604020202020204" pitchFamily="34" charset="0"/>
                      </a:endParaRPr>
                    </a:p>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1	</a:t>
                      </a:r>
                      <a:r>
                        <a:rPr lang="en-US" sz="700" b="0" i="0" u="none" strike="noStrike" kern="100">
                          <a:effectLst/>
                          <a:highlight>
                            <a:srgbClr val="FFFF00"/>
                          </a:highlight>
                          <a:latin typeface="Aptos" panose="020B0004020202020204" pitchFamily="34" charset="0"/>
                          <a:ea typeface="Aptos" panose="020B0004020202020204" pitchFamily="34" charset="0"/>
                          <a:cs typeface="Times New Roman" panose="02020603050405020304" pitchFamily="18" charset="0"/>
                        </a:rPr>
                        <a:t>ETIS</a:t>
                      </a: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 	European Tourism Indicator System</a:t>
                      </a:r>
                      <a:endParaRPr lang="en-US" sz="1100" b="0" i="0" u="none" strike="noStrike">
                        <a:effectLst/>
                        <a:latin typeface="Arial" panose="020B0604020202020204" pitchFamily="34" charset="0"/>
                      </a:endParaRPr>
                    </a:p>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1	</a:t>
                      </a:r>
                      <a:r>
                        <a:rPr lang="en-US" sz="700" b="0" i="0" u="none" strike="noStrike" kern="100">
                          <a:effectLst/>
                          <a:highlight>
                            <a:srgbClr val="FFFF00"/>
                          </a:highlight>
                          <a:latin typeface="Aptos" panose="020B0004020202020204" pitchFamily="34" charset="0"/>
                          <a:ea typeface="Aptos" panose="020B0004020202020204" pitchFamily="34" charset="0"/>
                          <a:cs typeface="Times New Roman" panose="02020603050405020304" pitchFamily="18" charset="0"/>
                        </a:rPr>
                        <a:t>SF-MST</a:t>
                      </a: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 	Sustainability of Tourism</a:t>
                      </a:r>
                      <a:endParaRPr lang="en-US" sz="1100" b="0" i="0" u="none" strike="noStrike">
                        <a:effectLst/>
                        <a:latin typeface="Arial" panose="020B0604020202020204" pitchFamily="34" charset="0"/>
                      </a:endParaRPr>
                    </a:p>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1	</a:t>
                      </a:r>
                      <a:r>
                        <a:rPr lang="en-US" sz="700" b="0" i="0" u="none" strike="noStrike" kern="100">
                          <a:effectLst/>
                          <a:highlight>
                            <a:srgbClr val="FFFF00"/>
                          </a:highlight>
                          <a:latin typeface="Aptos" panose="020B0004020202020204" pitchFamily="34" charset="0"/>
                          <a:ea typeface="Aptos" panose="020B0004020202020204" pitchFamily="34" charset="0"/>
                          <a:cs typeface="Times New Roman" panose="02020603050405020304" pitchFamily="18" charset="0"/>
                        </a:rPr>
                        <a:t>INSTO</a:t>
                      </a: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 	International Network of Sustainable Tourism Observatories</a:t>
                      </a:r>
                      <a:endParaRPr lang="en-US" sz="1100" b="0" i="0" u="none" strike="noStrike">
                        <a:effectLst/>
                        <a:latin typeface="Arial" panose="020B0604020202020204" pitchFamily="34" charset="0"/>
                      </a:endParaRPr>
                    </a:p>
                    <a:p>
                      <a:pPr marL="0" marR="0" algn="l" fontAlgn="t">
                        <a:lnSpc>
                          <a:spcPct val="115000"/>
                        </a:lnSpc>
                        <a:spcAft>
                          <a:spcPts val="800"/>
                        </a:spcAft>
                        <a:buNone/>
                      </a:pPr>
                      <a:r>
                        <a:rPr lang="en-US" sz="700" b="0" i="0" u="none" strike="noStrike" kern="100">
                          <a:effectLst/>
                          <a:highlight>
                            <a:srgbClr val="FFFF00"/>
                          </a:highlight>
                          <a:latin typeface="Aptos" panose="020B0004020202020204" pitchFamily="34" charset="0"/>
                          <a:ea typeface="Aptos" panose="020B0004020202020204" pitchFamily="34" charset="0"/>
                          <a:cs typeface="Times New Roman" panose="02020603050405020304" pitchFamily="18" charset="0"/>
                        </a:rPr>
                        <a:t>2	Lancet	London , England</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ISSN</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International Standard Serial Number</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DOI</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Digital Object Identifier</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ORCID</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Open Researcher and Contributor ID</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VOL.</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Volume</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NO.</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Number (journal issue)</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UK</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United Kingdom</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European Union</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UN</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United Nations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UNWTO</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United Nations World Tourism Organization</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OECD</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Organisation for Economic Co‑operation and Development</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Eurostat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Statistical Office of the European Union</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ESPON</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European Spatial Planning Observation Network</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ECM</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(in TourMIS‑ECM)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European Cities Marketing</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TourMIS</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Tourism Marketing Information System</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ICT / ICTs</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Information and Communication Technology / Technologies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STI / </a:t>
                      </a:r>
                      <a:r>
                        <a:rPr lang="en-US" sz="600" b="1" i="0" u="none" strike="noStrike" kern="100">
                          <a:solidFill>
                            <a:srgbClr val="000000"/>
                          </a:solidFill>
                          <a:effectLst/>
                          <a:highlight>
                            <a:srgbClr val="FFFF00"/>
                          </a:highlight>
                          <a:latin typeface="Segoe UI" panose="020B0502040204020203" pitchFamily="34" charset="0"/>
                          <a:ea typeface="Aptos" panose="020B0004020202020204" pitchFamily="34" charset="0"/>
                          <a:cs typeface="Times New Roman" panose="02020603050405020304" pitchFamily="18" charset="0"/>
                        </a:rPr>
                        <a:t>STIs</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Sustainable Tourism Indicator(s)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highlight>
                            <a:srgbClr val="FFFF00"/>
                          </a:highlight>
                          <a:latin typeface="Segoe UI" panose="020B0502040204020203" pitchFamily="34" charset="0"/>
                          <a:ea typeface="Aptos" panose="020B0004020202020204" pitchFamily="34" charset="0"/>
                          <a:cs typeface="Times New Roman" panose="02020603050405020304" pitchFamily="18" charset="0"/>
                        </a:rPr>
                        <a:t>ETIS</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European Tourism Indicator System</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MST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Measuring the Sustainability of Tourism</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highlight>
                            <a:srgbClr val="FFFF00"/>
                          </a:highlight>
                          <a:latin typeface="Segoe UI" panose="020B0502040204020203" pitchFamily="34" charset="0"/>
                          <a:ea typeface="Aptos" panose="020B0004020202020204" pitchFamily="34" charset="0"/>
                          <a:cs typeface="Times New Roman" panose="02020603050405020304" pitchFamily="18" charset="0"/>
                        </a:rPr>
                        <a:t>SF‑MST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Statistical Framework for Measuring the Sustainability of Tourism</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highlight>
                            <a:srgbClr val="FFFF00"/>
                          </a:highlight>
                          <a:latin typeface="Segoe UI" panose="020B0502040204020203" pitchFamily="34" charset="0"/>
                          <a:ea typeface="Aptos" panose="020B0004020202020204" pitchFamily="34" charset="0"/>
                          <a:cs typeface="Times New Roman" panose="02020603050405020304" pitchFamily="18" charset="0"/>
                        </a:rPr>
                        <a:t>INSTO</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International Network of Sustainable Tourism Observatories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DMO / DMOs</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Destination Management Organisation(s)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NUTS</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Nomenclature of Territorial Units for Statistics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NUTS‑2</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Second-level NUTS regional classification</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AI</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Artificial Intelligence</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PhD</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Doctor of Philosophy</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Horizon 2020</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European Union Framework Programme for Research and Innovation (2014–2020)</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e.g.</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exempli gratia</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(“for example”)</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i.e.</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id est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(“that is”)</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0" i="0" u="none" strike="noStrike" kern="10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etc.</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et cetera</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(“and so on”)</a:t>
                      </a:r>
                      <a:endParaRPr lang="en-US" sz="1100" b="0" i="0" u="none" strike="noStrike">
                        <a:effectLst/>
                        <a:latin typeface="Arial" panose="020B0604020202020204" pitchFamily="34" charset="0"/>
                      </a:endParaRPr>
                    </a:p>
                    <a:p>
                      <a:pPr marL="0" marR="0" algn="l" fontAlgn="t">
                        <a:lnSpc>
                          <a:spcPts val="1500"/>
                        </a:lnSpc>
                        <a:spcAft>
                          <a:spcPts val="800"/>
                        </a:spcAft>
                        <a:buNone/>
                      </a:pPr>
                      <a:r>
                        <a:rPr lang="en-US" sz="600" b="1"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COVID / Covid‑19</a:t>
                      </a:r>
                      <a:r>
                        <a:rPr lang="en-US" sz="600" b="0" i="0"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600" b="0" i="1" u="none" strike="noStrike" kern="10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Coronavirus Disease 2019</a:t>
                      </a:r>
                      <a:endParaRPr lang="en-US" sz="1100" b="0" i="0" u="none" strike="noStrike">
                        <a:effectLst/>
                        <a:latin typeface="Arial" panose="020B0604020202020204" pitchFamily="34" charset="0"/>
                      </a:endParaRPr>
                    </a:p>
                    <a:p>
                      <a:pPr marL="0" marR="0" algn="l" fontAlgn="t">
                        <a:lnSpc>
                          <a:spcPct val="115000"/>
                        </a:lnSpc>
                        <a:spcAft>
                          <a:spcPts val="800"/>
                        </a:spcAft>
                        <a:buNone/>
                      </a:pPr>
                      <a:r>
                        <a:rPr lang="en-US" sz="700" b="0" i="0" u="none" strike="noStrike" kern="100">
                          <a:effectLst/>
                          <a:latin typeface="Aptos" panose="020B0004020202020204" pitchFamily="34" charset="0"/>
                          <a:ea typeface="Aptos" panose="020B0004020202020204" pitchFamily="34" charset="0"/>
                          <a:cs typeface="Times New Roman" panose="02020603050405020304" pitchFamily="18" charset="0"/>
                        </a:rPr>
                        <a:t> </a:t>
                      </a:r>
                      <a:endParaRPr lang="en-US" sz="1100" b="0" i="0" u="none" strike="noStrike">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ISSN</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International Standard Serial Number</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DOI</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Digital Object Identifier</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VOL.</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Volume</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NO.</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Number</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(issue)</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UK</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United Kingdom</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EU</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European Union</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UN</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United Nations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OECD</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err="1">
                          <a:effectLst/>
                          <a:latin typeface="Aptos" panose="020B0004020202020204" pitchFamily="34" charset="0"/>
                          <a:ea typeface="Aptos" panose="020B0004020202020204" pitchFamily="34" charset="0"/>
                          <a:cs typeface="Times New Roman" panose="02020603050405020304" pitchFamily="18" charset="0"/>
                        </a:rPr>
                        <a:t>Organisation</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 for Economic Co-operation and Development</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UNWTO</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United Nations World Tourism Organization</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STIs</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Sustainable Tourism Indicators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ETIS</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European Tourism Indicator System</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DMOs</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Destination Management Organizations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INSTO</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International Network of Sustainable Tourism Observatories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SF-MST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Statistical Framework for Measuring the Sustainability of Tourism</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NUTS-2</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Nomenclature of Territorial Units for Statistics (Level 2)</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ICTs</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Information and Communication Technologies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AI</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Artificial Intelligence</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p.</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page</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pp.</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pages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0" i="0" u="none" strike="noStrike" kern="100" dirty="0">
                          <a:effectLst/>
                          <a:latin typeface="Symbol" panose="05050102010706020507" pitchFamily="18" charset="2"/>
                          <a:ea typeface="Aptos" panose="020B0004020202020204" pitchFamily="34" charset="0"/>
                          <a:cs typeface="Times New Roman" panose="02020603050405020304" pitchFamily="18" charset="0"/>
                        </a:rPr>
                        <a:t>·</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r>
                        <a:rPr lang="en-US" sz="700" b="1" i="0" u="none" strike="noStrike" kern="100" dirty="0">
                          <a:effectLst/>
                          <a:latin typeface="Aptos" panose="020B0004020202020204" pitchFamily="34" charset="0"/>
                          <a:ea typeface="Aptos" panose="020B0004020202020204" pitchFamily="34" charset="0"/>
                          <a:cs typeface="Times New Roman" panose="02020603050405020304" pitchFamily="18" charset="0"/>
                        </a:rPr>
                        <a:t>et al.</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 </a:t>
                      </a:r>
                      <a:r>
                        <a:rPr lang="en-US" sz="700" b="0" i="1" u="none" strike="noStrike" kern="100" dirty="0">
                          <a:effectLst/>
                          <a:latin typeface="Aptos" panose="020B0004020202020204" pitchFamily="34" charset="0"/>
                          <a:ea typeface="Aptos" panose="020B0004020202020204" pitchFamily="34" charset="0"/>
                          <a:cs typeface="Times New Roman" panose="02020603050405020304" pitchFamily="18" charset="0"/>
                        </a:rPr>
                        <a:t>et alia</a:t>
                      </a:r>
                      <a:r>
                        <a:rPr lang="en-US" sz="7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(Latin: “and others”)</a:t>
                      </a:r>
                      <a:endParaRPr lang="en-US" sz="1100" b="0" i="0" u="none" strike="noStrike" dirty="0">
                        <a:effectLst/>
                        <a:latin typeface="Arial" panose="020B0604020202020204" pitchFamily="34" charset="0"/>
                      </a:endParaRPr>
                    </a:p>
                    <a:p>
                      <a:pPr marL="0" marR="0" algn="l" fontAlgn="t">
                        <a:lnSpc>
                          <a:spcPct val="115000"/>
                        </a:lnSpc>
                        <a:spcAft>
                          <a:spcPts val="800"/>
                        </a:spcAft>
                        <a:buNone/>
                      </a:pPr>
                      <a:r>
                        <a:rPr lang="en-US" sz="700" b="1" i="0" u="none" strike="noStrike"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ORCID</a:t>
                      </a:r>
                      <a:r>
                        <a:rPr lang="en-US" sz="800" b="0" i="0" u="none" strike="noStrike" kern="100" dirty="0">
                          <a:solidFill>
                            <a:srgbClr val="000000"/>
                          </a:solidFill>
                          <a:effectLst/>
                          <a:latin typeface="-webkit-standard"/>
                          <a:ea typeface="Aptos" panose="020B0004020202020204" pitchFamily="34" charset="0"/>
                          <a:cs typeface="Times New Roman" panose="02020603050405020304" pitchFamily="18" charset="0"/>
                        </a:rPr>
                        <a:t> → </a:t>
                      </a:r>
                      <a:r>
                        <a:rPr lang="en-US" sz="700" b="0" i="1" u="none" strike="noStrike"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Open Researcher and Contributor ID</a:t>
                      </a:r>
                      <a:endParaRPr lang="en-US" sz="1100" b="0" i="0" u="none" strike="noStrike" dirty="0">
                        <a:effectLst/>
                        <a:latin typeface="Arial" panose="020B0604020202020204" pitchFamily="34" charset="0"/>
                      </a:endParaRPr>
                    </a:p>
                  </a:txBody>
                  <a:tcPr marL="40360" marR="40360" marT="5606"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11795940"/>
                  </a:ext>
                </a:extLst>
              </a:tr>
            </a:tbl>
          </a:graphicData>
        </a:graphic>
      </p:graphicFrame>
    </p:spTree>
    <p:extLst>
      <p:ext uri="{BB962C8B-B14F-4D97-AF65-F5344CB8AC3E}">
        <p14:creationId xmlns:p14="http://schemas.microsoft.com/office/powerpoint/2010/main" val="2786263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Content Placeholder 3">
            <a:extLst>
              <a:ext uri="{FF2B5EF4-FFF2-40B4-BE49-F238E27FC236}">
                <a16:creationId xmlns:a16="http://schemas.microsoft.com/office/drawing/2014/main" id="{F2AFCE81-A769-4C26-97DF-B2BC4BD6FAE4}"/>
              </a:ext>
            </a:extLst>
          </p:cNvPr>
          <p:cNvGraphicFramePr>
            <a:graphicFrameLocks noGrp="1"/>
          </p:cNvGraphicFramePr>
          <p:nvPr>
            <p:ph idx="1"/>
            <p:extLst>
              <p:ext uri="{D42A27DB-BD31-4B8C-83A1-F6EECF244321}">
                <p14:modId xmlns:p14="http://schemas.microsoft.com/office/powerpoint/2010/main" val="390188394"/>
              </p:ext>
            </p:extLst>
          </p:nvPr>
        </p:nvGraphicFramePr>
        <p:xfrm>
          <a:off x="643467" y="858303"/>
          <a:ext cx="10905067" cy="6127850"/>
        </p:xfrm>
        <a:graphic>
          <a:graphicData uri="http://schemas.openxmlformats.org/drawingml/2006/table">
            <a:tbl>
              <a:tblPr firstRow="1" firstCol="1" bandRow="1"/>
              <a:tblGrid>
                <a:gridCol w="1185333">
                  <a:extLst>
                    <a:ext uri="{9D8B030D-6E8A-4147-A177-3AD203B41FA5}">
                      <a16:colId xmlns:a16="http://schemas.microsoft.com/office/drawing/2014/main" val="3630421835"/>
                    </a:ext>
                  </a:extLst>
                </a:gridCol>
                <a:gridCol w="2146852">
                  <a:extLst>
                    <a:ext uri="{9D8B030D-6E8A-4147-A177-3AD203B41FA5}">
                      <a16:colId xmlns:a16="http://schemas.microsoft.com/office/drawing/2014/main" val="540553578"/>
                    </a:ext>
                  </a:extLst>
                </a:gridCol>
                <a:gridCol w="7572882">
                  <a:extLst>
                    <a:ext uri="{9D8B030D-6E8A-4147-A177-3AD203B41FA5}">
                      <a16:colId xmlns:a16="http://schemas.microsoft.com/office/drawing/2014/main" val="2206821526"/>
                    </a:ext>
                  </a:extLst>
                </a:gridCol>
              </a:tblGrid>
              <a:tr h="204590">
                <a:tc>
                  <a:txBody>
                    <a:bodyPr/>
                    <a:lstStyle/>
                    <a:p>
                      <a:pPr marL="0" marR="0" algn="l" fontAlgn="t">
                        <a:lnSpc>
                          <a:spcPct val="115000"/>
                        </a:lnSpc>
                        <a:spcAft>
                          <a:spcPts val="800"/>
                        </a:spcAft>
                        <a:buNone/>
                      </a:pPr>
                      <a:r>
                        <a:rPr lang="en-US" sz="1000" b="0" i="0" u="none" strike="noStrike" kern="100">
                          <a:effectLst/>
                          <a:latin typeface="Aptos" panose="020B0004020202020204" pitchFamily="34" charset="0"/>
                          <a:ea typeface="Aptos" panose="020B0004020202020204" pitchFamily="34" charset="0"/>
                          <a:cs typeface="Times New Roman" panose="02020603050405020304" pitchFamily="18" charset="0"/>
                        </a:rPr>
                        <a:t>Text</a:t>
                      </a:r>
                      <a:endParaRPr lang="en-US" sz="1400" b="0" i="0" u="none" strike="noStrike">
                        <a:effectLst/>
                        <a:latin typeface="Arial" panose="020B0604020202020204" pitchFamily="34" charset="0"/>
                      </a:endParaRPr>
                    </a:p>
                  </a:txBody>
                  <a:tcPr marL="54719" marR="54719" marT="76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800"/>
                        </a:spcAft>
                        <a:buNone/>
                      </a:pPr>
                      <a:r>
                        <a:rPr lang="en-US" sz="1000" b="0" i="0" u="none" strike="noStrike" kern="100">
                          <a:effectLst/>
                          <a:latin typeface="Aptos" panose="020B0004020202020204" pitchFamily="34" charset="0"/>
                          <a:ea typeface="Aptos" panose="020B0004020202020204" pitchFamily="34" charset="0"/>
                          <a:cs typeface="Times New Roman" panose="02020603050405020304" pitchFamily="18" charset="0"/>
                        </a:rPr>
                        <a:t>Krajšavar</a:t>
                      </a:r>
                      <a:endParaRPr lang="en-US" sz="1400" b="0" i="0" u="none" strike="noStrike">
                        <a:effectLst/>
                        <a:latin typeface="Arial" panose="020B0604020202020204" pitchFamily="34" charset="0"/>
                      </a:endParaRPr>
                    </a:p>
                  </a:txBody>
                  <a:tcPr marL="54719" marR="54719" marT="76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ts val="1500"/>
                        </a:lnSpc>
                        <a:spcAft>
                          <a:spcPts val="800"/>
                        </a:spcAft>
                        <a:buNone/>
                      </a:pPr>
                      <a:r>
                        <a:rPr lang="en-US" sz="1000" b="0" i="0" u="none" strike="noStrike" kern="100">
                          <a:effectLst/>
                          <a:latin typeface="Aptos" panose="020B0004020202020204" pitchFamily="34" charset="0"/>
                          <a:ea typeface="Aptos" panose="020B0004020202020204" pitchFamily="34" charset="0"/>
                          <a:cs typeface="Times New Roman" panose="02020603050405020304" pitchFamily="18" charset="0"/>
                        </a:rPr>
                        <a:t>Copilot</a:t>
                      </a:r>
                      <a:endParaRPr lang="en-US" sz="1400" b="0" i="0" u="none" strike="noStrike">
                        <a:effectLst/>
                        <a:latin typeface="Arial" panose="020B0604020202020204" pitchFamily="34" charset="0"/>
                      </a:endParaRPr>
                    </a:p>
                  </a:txBody>
                  <a:tcPr marL="54719" marR="54719" marT="76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72489608"/>
                  </a:ext>
                </a:extLst>
              </a:tr>
              <a:tr h="4936803">
                <a:tc>
                  <a:txBody>
                    <a:bodyPr/>
                    <a:lstStyle/>
                    <a:p>
                      <a:pPr marL="0" marR="0" algn="l" fontAlgn="t">
                        <a:lnSpc>
                          <a:spcPct val="115000"/>
                        </a:lnSpc>
                        <a:spcAft>
                          <a:spcPts val="800"/>
                        </a:spcAft>
                        <a:buNone/>
                      </a:pPr>
                      <a:r>
                        <a:rPr lang="en-US" sz="1000" b="0" i="0" u="none" strike="noStrike" kern="100">
                          <a:effectLst/>
                          <a:latin typeface="Aptos" panose="020B0004020202020204" pitchFamily="34" charset="0"/>
                          <a:ea typeface="Aptos" panose="020B0004020202020204" pitchFamily="34" charset="0"/>
                          <a:cs typeface="Times New Roman" panose="02020603050405020304" pitchFamily="18" charset="0"/>
                        </a:rPr>
                        <a:t>https://www.sciencedirect.com/science/article/pii/S2211973623001228</a:t>
                      </a:r>
                      <a:endParaRPr lang="en-US" sz="1400" b="0" i="0" u="none" strike="noStrike">
                        <a:effectLst/>
                        <a:latin typeface="Arial" panose="020B0604020202020204" pitchFamily="34" charset="0"/>
                      </a:endParaRPr>
                    </a:p>
                  </a:txBody>
                  <a:tcPr marL="54719" marR="54719" marT="76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ct val="115000"/>
                        </a:lnSpc>
                        <a:spcAft>
                          <a:spcPts val="800"/>
                        </a:spcAft>
                        <a:buNone/>
                      </a:pPr>
                      <a:r>
                        <a:rPr lang="en-US" sz="10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1	</a:t>
                      </a:r>
                      <a:r>
                        <a:rPr lang="en-US" sz="1000" b="0" i="0" u="none" strike="noStrike"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CV</a:t>
                      </a:r>
                      <a:r>
                        <a:rPr lang="en-US" sz="10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Customary stakeholder Head and member of customary village </a:t>
                      </a:r>
                      <a:endParaRPr lang="en-US" sz="1400" b="0" i="0" u="none" strike="noStrike" dirty="0">
                        <a:effectLst/>
                        <a:latin typeface="Arial" panose="020B0604020202020204" pitchFamily="34" charset="0"/>
                      </a:endParaRPr>
                    </a:p>
                    <a:p>
                      <a:pPr marL="0" marR="0" algn="l" fontAlgn="t">
                        <a:lnSpc>
                          <a:spcPct val="115000"/>
                        </a:lnSpc>
                        <a:spcAft>
                          <a:spcPts val="800"/>
                        </a:spcAft>
                        <a:buNone/>
                      </a:pPr>
                      <a:r>
                        <a:rPr lang="en-US" sz="10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1	</a:t>
                      </a:r>
                      <a:r>
                        <a:rPr lang="en-US" sz="1000" b="0" i="0" u="none" strike="noStrike" kern="100" dirty="0">
                          <a:effectLst/>
                          <a:highlight>
                            <a:srgbClr val="FFFF00"/>
                          </a:highlight>
                          <a:latin typeface="Aptos" panose="020B0004020202020204" pitchFamily="34" charset="0"/>
                          <a:ea typeface="Aptos" panose="020B0004020202020204" pitchFamily="34" charset="0"/>
                          <a:cs typeface="Times New Roman" panose="02020603050405020304" pitchFamily="18" charset="0"/>
                        </a:rPr>
                        <a:t>AG</a:t>
                      </a:r>
                      <a:r>
                        <a:rPr lang="en-US" sz="10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Awareness Group </a:t>
                      </a:r>
                      <a:endParaRPr lang="en-US" sz="1400" b="0" i="0" u="none" strike="noStrike" dirty="0">
                        <a:effectLst/>
                        <a:latin typeface="Arial" panose="020B0604020202020204" pitchFamily="34" charset="0"/>
                      </a:endParaRPr>
                    </a:p>
                    <a:p>
                      <a:pPr marL="0" marR="0" algn="l" fontAlgn="t">
                        <a:lnSpc>
                          <a:spcPct val="115000"/>
                        </a:lnSpc>
                        <a:spcAft>
                          <a:spcPts val="800"/>
                        </a:spcAft>
                        <a:buNone/>
                      </a:pPr>
                      <a:r>
                        <a:rPr lang="en-US" sz="10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1	GIFT 	Griffith Institute for Tourism</a:t>
                      </a:r>
                      <a:endParaRPr lang="en-US" sz="1400" b="0" i="0" u="none" strike="noStrike" dirty="0">
                        <a:effectLst/>
                        <a:latin typeface="Arial" panose="020B0604020202020204" pitchFamily="34" charset="0"/>
                      </a:endParaRPr>
                    </a:p>
                  </a:txBody>
                  <a:tcPr marL="54719" marR="54719" marT="76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l" fontAlgn="t">
                        <a:lnSpc>
                          <a:spcPts val="1500"/>
                        </a:lnSpc>
                        <a:spcAft>
                          <a:spcPts val="800"/>
                        </a:spcAft>
                        <a:buNone/>
                      </a:pP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DOI</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Digital Object Identifier</a:t>
                      </a:r>
                      <a:b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b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(e.g., https://</a:t>
                      </a:r>
                      <a:r>
                        <a:rPr lang="en-US" sz="800" b="0" i="0"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doi.org</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/10.1016/j.tmp.2023.101194)</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RQ / RQ1, RQ2, RQ3</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Research Question(s)</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Fig.</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Figure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Table</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Table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Desa </a:t>
                      </a:r>
                      <a:r>
                        <a:rPr lang="en-US" sz="800" b="1" i="0"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Wisata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Tourism Village Program (Indonesia)</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Desa Adat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Customary Village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Desa Dinas</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Administrative Village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Bumdes</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Badan Usaha Milik Desa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(Village‑Owned Enterprise)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Bumda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Village‑Owned Enterprise under Customary Village Authority</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Kelompok Sadar </a:t>
                      </a:r>
                      <a:r>
                        <a:rPr lang="en-US" sz="800" b="1" i="0"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Wisata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Tourism Awareness Group</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Sadar </a:t>
                      </a:r>
                      <a:r>
                        <a:rPr lang="en-US" sz="800" b="1" i="0"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Wisata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Tourism Awareness</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Sapta Pesona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Seven Tourism Charms</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APBDES</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Anggaran</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0" i="1"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Pendapatan</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dan </a:t>
                      </a:r>
                      <a:r>
                        <a:rPr lang="en-US" sz="800" b="0" i="1"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Belanja</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Desa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(Village Revenue and Expenditure Budget)</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GO</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Government </a:t>
                      </a:r>
                      <a:r>
                        <a:rPr lang="en-US" sz="800" b="0" i="1" u="none" strike="noStrike" kern="100" dirty="0" err="1">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Organisation</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highlight>
                            <a:srgbClr val="FFFF00"/>
                          </a:highlight>
                          <a:latin typeface="Segoe UI" panose="020B0502040204020203" pitchFamily="34" charset="0"/>
                          <a:ea typeface="Aptos" panose="020B0004020202020204" pitchFamily="34" charset="0"/>
                          <a:cs typeface="Times New Roman" panose="02020603050405020304" pitchFamily="18" charset="0"/>
                        </a:rPr>
                        <a:t>CV</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Customary Village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highlight>
                            <a:srgbClr val="FFFF00"/>
                          </a:highlight>
                          <a:latin typeface="Segoe UI" panose="020B0502040204020203" pitchFamily="34" charset="0"/>
                          <a:ea typeface="Aptos" panose="020B0004020202020204" pitchFamily="34" charset="0"/>
                          <a:cs typeface="Times New Roman" panose="02020603050405020304" pitchFamily="18" charset="0"/>
                        </a:rPr>
                        <a:t>AG</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Tourism Awareness Group</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EN</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Tourism Entrepreneur</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e.g.</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exempli gratia</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(“for example”)</a:t>
                      </a:r>
                      <a:endParaRPr lang="en-US" sz="1400" b="0" i="0" u="none" strike="noStrike" dirty="0">
                        <a:effectLst/>
                        <a:latin typeface="Arial" panose="020B0604020202020204" pitchFamily="34" charset="0"/>
                      </a:endParaRPr>
                    </a:p>
                    <a:p>
                      <a:pPr marL="0" marR="0" algn="l" fontAlgn="t">
                        <a:lnSpc>
                          <a:spcPts val="1500"/>
                        </a:lnSpc>
                        <a:spcAft>
                          <a:spcPts val="800"/>
                        </a:spcAft>
                        <a:buNone/>
                      </a:pPr>
                      <a:r>
                        <a:rPr lang="en-US" sz="800" b="0" i="0" u="none" strike="noStrike" kern="100" dirty="0">
                          <a:solidFill>
                            <a:srgbClr val="000000"/>
                          </a:solidFill>
                          <a:effectLst/>
                          <a:latin typeface="Symbol" panose="05050102010706020507" pitchFamily="18" charset="2"/>
                          <a:ea typeface="Aptos" panose="020B0004020202020204" pitchFamily="34" charset="0"/>
                          <a:cs typeface="Segoe UI" panose="020B0502040204020203" pitchFamily="34" charset="0"/>
                        </a:rPr>
                        <a: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a:t>
                      </a:r>
                      <a:r>
                        <a:rPr lang="en-US" sz="800" b="1"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i.e.</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 </a:t>
                      </a:r>
                      <a:r>
                        <a:rPr lang="en-US" sz="800" b="0" i="1"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id est</a:t>
                      </a:r>
                      <a:r>
                        <a:rPr lang="en-US" sz="800" b="0" i="0" u="none" strike="noStrike" kern="100" dirty="0">
                          <a:solidFill>
                            <a:srgbClr val="000000"/>
                          </a:solidFill>
                          <a:effectLst/>
                          <a:latin typeface="Segoe UI" panose="020B0502040204020203" pitchFamily="34" charset="0"/>
                          <a:ea typeface="Aptos" panose="020B0004020202020204" pitchFamily="34" charset="0"/>
                          <a:cs typeface="Times New Roman" panose="02020603050405020304" pitchFamily="18" charset="0"/>
                        </a:rPr>
                        <a:t> (“that is”)</a:t>
                      </a:r>
                      <a:endParaRPr lang="en-US" sz="1400" b="0" i="0" u="none" strike="noStrike" dirty="0">
                        <a:effectLst/>
                        <a:latin typeface="Arial" panose="020B0604020202020204" pitchFamily="34" charset="0"/>
                      </a:endParaRPr>
                    </a:p>
                    <a:p>
                      <a:pPr marL="0" marR="0" algn="l" fontAlgn="t">
                        <a:lnSpc>
                          <a:spcPct val="115000"/>
                        </a:lnSpc>
                        <a:spcAft>
                          <a:spcPts val="800"/>
                        </a:spcAft>
                        <a:buNone/>
                      </a:pPr>
                      <a:r>
                        <a:rPr lang="en-US" sz="1000" b="0" i="0" u="none" strike="noStrike"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400" b="0" i="0" u="none" strike="noStrike" dirty="0">
                        <a:effectLst/>
                        <a:latin typeface="Arial" panose="020B0604020202020204" pitchFamily="34" charset="0"/>
                      </a:endParaRPr>
                    </a:p>
                  </a:txBody>
                  <a:tcPr marL="54719" marR="54719" marT="760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5729006"/>
                  </a:ext>
                </a:extLst>
              </a:tr>
            </a:tbl>
          </a:graphicData>
        </a:graphic>
      </p:graphicFrame>
    </p:spTree>
    <p:extLst>
      <p:ext uri="{BB962C8B-B14F-4D97-AF65-F5344CB8AC3E}">
        <p14:creationId xmlns:p14="http://schemas.microsoft.com/office/powerpoint/2010/main" val="1988434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ED2EA-B805-10E4-1C89-9893707F59C9}"/>
              </a:ext>
            </a:extLst>
          </p:cNvPr>
          <p:cNvSpPr>
            <a:spLocks noGrp="1"/>
          </p:cNvSpPr>
          <p:nvPr>
            <p:ph type="title"/>
          </p:nvPr>
        </p:nvSpPr>
        <p:spPr/>
        <p:txBody>
          <a:bodyPr/>
          <a:lstStyle/>
          <a:p>
            <a:r>
              <a:rPr lang="en-US" dirty="0"/>
              <a:t>Results</a:t>
            </a:r>
          </a:p>
        </p:txBody>
      </p:sp>
      <p:sp>
        <p:nvSpPr>
          <p:cNvPr id="3" name="Content Placeholder 2">
            <a:extLst>
              <a:ext uri="{FF2B5EF4-FFF2-40B4-BE49-F238E27FC236}">
                <a16:creationId xmlns:a16="http://schemas.microsoft.com/office/drawing/2014/main" id="{5ED6CFB2-C3B3-4647-0E38-A409F8ABE7C5}"/>
              </a:ext>
            </a:extLst>
          </p:cNvPr>
          <p:cNvSpPr>
            <a:spLocks noGrp="1"/>
          </p:cNvSpPr>
          <p:nvPr>
            <p:ph idx="1"/>
          </p:nvPr>
        </p:nvSpPr>
        <p:spPr/>
        <p:txBody>
          <a:bodyPr/>
          <a:lstStyle/>
          <a:p>
            <a:r>
              <a:rPr lang="en-US" dirty="0"/>
              <a:t>Hallucinations</a:t>
            </a:r>
          </a:p>
          <a:p>
            <a:r>
              <a:rPr lang="en-US" dirty="0"/>
              <a:t>Large texts</a:t>
            </a:r>
          </a:p>
          <a:p>
            <a:r>
              <a:rPr lang="en-US" dirty="0"/>
              <a:t>Manual verification </a:t>
            </a:r>
          </a:p>
        </p:txBody>
      </p:sp>
    </p:spTree>
    <p:extLst>
      <p:ext uri="{BB962C8B-B14F-4D97-AF65-F5344CB8AC3E}">
        <p14:creationId xmlns:p14="http://schemas.microsoft.com/office/powerpoint/2010/main" val="4147719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5066B-0217-CBAC-7ACA-11B7A15CC3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DD5D1E-9439-13C1-CA0F-422D8EE29F00}"/>
              </a:ext>
            </a:extLst>
          </p:cNvPr>
          <p:cNvSpPr>
            <a:spLocks noGrp="1"/>
          </p:cNvSpPr>
          <p:nvPr>
            <p:ph type="title"/>
          </p:nvPr>
        </p:nvSpPr>
        <p:spPr/>
        <p:txBody>
          <a:bodyPr/>
          <a:lstStyle/>
          <a:p>
            <a:r>
              <a:rPr lang="en-US" dirty="0"/>
              <a:t>AI – yes or no?</a:t>
            </a:r>
          </a:p>
        </p:txBody>
      </p:sp>
      <p:sp>
        <p:nvSpPr>
          <p:cNvPr id="3" name="Content Placeholder 2">
            <a:extLst>
              <a:ext uri="{FF2B5EF4-FFF2-40B4-BE49-F238E27FC236}">
                <a16:creationId xmlns:a16="http://schemas.microsoft.com/office/drawing/2014/main" id="{9F3380BC-BEFD-79A8-C143-8582CACF2438}"/>
              </a:ext>
            </a:extLst>
          </p:cNvPr>
          <p:cNvSpPr>
            <a:spLocks noGrp="1"/>
          </p:cNvSpPr>
          <p:nvPr>
            <p:ph idx="1"/>
          </p:nvPr>
        </p:nvSpPr>
        <p:spPr/>
        <p:txBody>
          <a:bodyPr/>
          <a:lstStyle/>
          <a:p>
            <a:pPr marL="0" marR="0" algn="just">
              <a:lnSpc>
                <a:spcPct val="150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De Schryver (2023, 380) makes an inspiring statement: </a:t>
            </a:r>
          </a:p>
          <a:p>
            <a:pPr marL="0" marR="0" indent="0" algn="just">
              <a:lnSpc>
                <a:spcPct val="150000"/>
              </a:lnSpc>
              <a:spcAft>
                <a:spcPts val="800"/>
              </a:spcAft>
              <a:buNone/>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“just as the arrival of the camera did not lead to fewer paintings, just as the invention of the calculator did not lead to the mass-firing of mathematicians, and just as the introduction of smartphones did not stop people making calls, writing e-mails, browsing the Web, and listening to music; if anything, as a result of these revolutionary technologies, paintings became more original, mathematicians performed ever more complex calculations, and smartphones ended up venturing into group chats, ride-hailing, short video, casual gaming, and mobile payments”. </a:t>
            </a:r>
          </a:p>
          <a:p>
            <a:endParaRPr lang="en-US" dirty="0"/>
          </a:p>
        </p:txBody>
      </p:sp>
    </p:spTree>
    <p:extLst>
      <p:ext uri="{BB962C8B-B14F-4D97-AF65-F5344CB8AC3E}">
        <p14:creationId xmlns:p14="http://schemas.microsoft.com/office/powerpoint/2010/main" val="3516817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8DBE55-3EFA-376B-EA07-83AF889D73C0}"/>
              </a:ext>
            </a:extLst>
          </p:cNvPr>
          <p:cNvSpPr>
            <a:spLocks noGrp="1"/>
          </p:cNvSpPr>
          <p:nvPr>
            <p:ph idx="1"/>
          </p:nvPr>
        </p:nvSpPr>
        <p:spPr>
          <a:xfrm>
            <a:off x="3136900" y="2574925"/>
            <a:ext cx="4686300" cy="561975"/>
          </a:xfrm>
        </p:spPr>
        <p:txBody>
          <a:bodyPr/>
          <a:lstStyle/>
          <a:p>
            <a:pPr marL="0" indent="0" algn="ctr">
              <a:buNone/>
            </a:pPr>
            <a:r>
              <a:rPr lang="en-US" dirty="0">
                <a:solidFill>
                  <a:schemeClr val="tx2">
                    <a:lumMod val="75000"/>
                    <a:lumOff val="25000"/>
                  </a:schemeClr>
                </a:solidFill>
              </a:rPr>
              <a:t>Thank you for your attention.</a:t>
            </a:r>
          </a:p>
        </p:txBody>
      </p:sp>
    </p:spTree>
    <p:extLst>
      <p:ext uri="{BB962C8B-B14F-4D97-AF65-F5344CB8AC3E}">
        <p14:creationId xmlns:p14="http://schemas.microsoft.com/office/powerpoint/2010/main" val="37751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0ED2D-F817-008E-7485-0F97AEBD50BC}"/>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ADD57D22-651B-1C9C-4FF0-65854F0A8F7F}"/>
              </a:ext>
            </a:extLst>
          </p:cNvPr>
          <p:cNvSpPr>
            <a:spLocks noGrp="1"/>
          </p:cNvSpPr>
          <p:nvPr>
            <p:ph idx="1"/>
          </p:nvPr>
        </p:nvSpPr>
        <p:spPr/>
        <p:txBody>
          <a:bodyPr>
            <a:normAutofit fontScale="40000" lnSpcReduction="20000"/>
          </a:bodyPr>
          <a:lstStyle/>
          <a:p>
            <a:pPr lvl="0"/>
            <a:r>
              <a:rPr lang="en-US" sz="4000" dirty="0"/>
              <a:t>Kompara Lukančič, Mojca. 2025. </a:t>
            </a:r>
            <a:r>
              <a:rPr lang="en-US" sz="4000" i="1" dirty="0"/>
              <a:t>Slovar krajšav</a:t>
            </a:r>
            <a:r>
              <a:rPr lang="en-US" sz="4000" dirty="0"/>
              <a:t>. </a:t>
            </a:r>
            <a:r>
              <a:rPr lang="it-IT" sz="4000" dirty="0"/>
              <a:t>Maribor: Univerza v Mariboru, Univerzitetna založba.</a:t>
            </a:r>
            <a:endParaRPr lang="en-US" sz="4000" dirty="0"/>
          </a:p>
          <a:p>
            <a:pPr lvl="0"/>
            <a:r>
              <a:rPr lang="en-US" sz="4000" dirty="0"/>
              <a:t>Kompara Lukančič, Mojca. 2025a. “</a:t>
            </a:r>
            <a:r>
              <a:rPr lang="en-US" sz="4000" dirty="0" err="1"/>
              <a:t>Krajšavar</a:t>
            </a:r>
            <a:r>
              <a:rPr lang="en-US" sz="4000" dirty="0"/>
              <a:t> — an algorithm for automatic recognition of abbreviations in </a:t>
            </a:r>
            <a:r>
              <a:rPr lang="en-US" sz="4000" dirty="0" err="1"/>
              <a:t>english</a:t>
            </a:r>
            <a:r>
              <a:rPr lang="en-US" sz="4000" dirty="0"/>
              <a:t> dictionary entries compiled in a dictionary of abbreviations.” </a:t>
            </a:r>
            <a:r>
              <a:rPr lang="en-US" sz="4000" i="1" dirty="0" err="1"/>
              <a:t>Lexikos</a:t>
            </a:r>
            <a:r>
              <a:rPr lang="en-US" sz="4000" dirty="0"/>
              <a:t>. 35: 129–142.</a:t>
            </a:r>
          </a:p>
          <a:p>
            <a:pPr lvl="0"/>
            <a:r>
              <a:rPr lang="en-US" sz="4000" dirty="0"/>
              <a:t>Kompara Lukančič, Mojca and </a:t>
            </a:r>
            <a:r>
              <a:rPr lang="en-US" sz="4000" dirty="0" err="1"/>
              <a:t>Smajla</a:t>
            </a:r>
            <a:r>
              <a:rPr lang="en-US" sz="4000" dirty="0"/>
              <a:t>, Tilen. 2025b. “</a:t>
            </a:r>
            <a:r>
              <a:rPr lang="en-US" sz="4000" dirty="0" err="1"/>
              <a:t>Krajšavar</a:t>
            </a:r>
            <a:r>
              <a:rPr lang="en-US" sz="4000" dirty="0"/>
              <a:t>-an algorithm for recognizing </a:t>
            </a:r>
            <a:r>
              <a:rPr lang="en-US" sz="4000" dirty="0" err="1"/>
              <a:t>english</a:t>
            </a:r>
            <a:r>
              <a:rPr lang="en-US" sz="4000" dirty="0"/>
              <a:t> abbreviations in texts related to criminal justice and security.” </a:t>
            </a:r>
            <a:r>
              <a:rPr lang="en-US" sz="4000" i="1" dirty="0"/>
              <a:t>International journal of lexicography</a:t>
            </a:r>
            <a:r>
              <a:rPr lang="en-US" sz="4000" dirty="0"/>
              <a:t>. [Online ed.]. </a:t>
            </a:r>
          </a:p>
          <a:p>
            <a:pPr lvl="0"/>
            <a:r>
              <a:rPr lang="en-US" sz="4000" dirty="0"/>
              <a:t>Kompara Lukančič, Mojca. 2025c. “Prepoznavanje krajšav in razvezav v angleških besedilih s področja </a:t>
            </a:r>
            <a:r>
              <a:rPr lang="en-US" sz="4000" dirty="0" err="1"/>
              <a:t>varstvoslovja</a:t>
            </a:r>
            <a:r>
              <a:rPr lang="en-US" sz="4000" dirty="0"/>
              <a:t> z algoritmom </a:t>
            </a:r>
            <a:r>
              <a:rPr lang="en-US" sz="4000" dirty="0" err="1"/>
              <a:t>Krajšavar</a:t>
            </a:r>
            <a:r>
              <a:rPr lang="en-US" sz="4000" dirty="0"/>
              <a:t> ter orodjema ChatGPT in Perplexity.” </a:t>
            </a:r>
            <a:r>
              <a:rPr lang="en-US" sz="4000" i="1" dirty="0"/>
              <a:t>Jezikoslovni zapiski : zbornik Inštituta za slovenski jezik Frana Ramovša</a:t>
            </a:r>
            <a:r>
              <a:rPr lang="en-US" sz="4000" dirty="0"/>
              <a:t>. [Tiskana </a:t>
            </a:r>
            <a:r>
              <a:rPr lang="en-US" sz="4000" dirty="0" err="1"/>
              <a:t>izd</a:t>
            </a:r>
            <a:r>
              <a:rPr lang="en-US" sz="4000" dirty="0"/>
              <a:t>.]. 2025, in print. </a:t>
            </a:r>
          </a:p>
          <a:p>
            <a:pPr lvl="0"/>
            <a:r>
              <a:rPr lang="it-IT" sz="4000" dirty="0"/>
              <a:t>Kompara Lukančič, Mojca. 2023. </a:t>
            </a:r>
            <a:r>
              <a:rPr lang="it-IT" sz="4000" i="1" dirty="0"/>
              <a:t>Slovenski slovar krajšav</a:t>
            </a:r>
            <a:r>
              <a:rPr lang="it-IT" sz="4000" dirty="0"/>
              <a:t>. Maribor: Univerza v Mariboru, Univerzitetna založba.</a:t>
            </a:r>
            <a:endParaRPr lang="en-US" sz="4000" dirty="0"/>
          </a:p>
          <a:p>
            <a:pPr lvl="0"/>
            <a:r>
              <a:rPr lang="en-US" sz="4000" dirty="0"/>
              <a:t>Kompara Lukančič, 2023a. </a:t>
            </a:r>
            <a:r>
              <a:rPr lang="sl-SI" sz="4000" i="1" dirty="0"/>
              <a:t>English for specific purposes : selected readings from the field of English for criminal justice and security</a:t>
            </a:r>
            <a:r>
              <a:rPr lang="sl-SI" sz="4000" dirty="0"/>
              <a:t>. 1st ed. Maribor: University of Maribor, University Press. </a:t>
            </a:r>
          </a:p>
          <a:p>
            <a:pPr lvl="0"/>
            <a:r>
              <a:rPr lang="it-IT" sz="4000" dirty="0"/>
              <a:t>Kompara Lukančič, Mojca. 2018. </a:t>
            </a:r>
            <a:r>
              <a:rPr lang="it-IT" sz="4000" i="1" dirty="0"/>
              <a:t>Sinhrono-diahroni pregled krajšav v slovenskem prostoru in sestava slovarja krajšav</a:t>
            </a:r>
            <a:r>
              <a:rPr lang="it-IT" sz="4000" dirty="0"/>
              <a:t>. </a:t>
            </a:r>
            <a:r>
              <a:rPr lang="sl-SI" sz="4000" dirty="0"/>
              <a:t>Maribor: Univerzitetna založba Univerze.</a:t>
            </a:r>
          </a:p>
          <a:p>
            <a:pPr lvl="0"/>
            <a:r>
              <a:rPr lang="sl-SI" sz="4000" dirty="0"/>
              <a:t>Kompara Lukančič, Mojca. 2011. </a:t>
            </a:r>
            <a:r>
              <a:rPr lang="sl-SI" sz="4000" i="1" dirty="0"/>
              <a:t>Slovar krajšav</a:t>
            </a:r>
            <a:r>
              <a:rPr lang="sl-SI" sz="4000" dirty="0"/>
              <a:t>. Kamnik: Amebis, Termania.</a:t>
            </a:r>
          </a:p>
          <a:p>
            <a:pPr lvl="0"/>
            <a:r>
              <a:rPr lang="sl-SI" sz="4000" dirty="0"/>
              <a:t>Kompara Lukančič, Mojca. 2009. “Prepoznavanje krajšav v besedilih.” </a:t>
            </a:r>
            <a:r>
              <a:rPr lang="sl-SI" sz="4000" i="1" dirty="0"/>
              <a:t>Jezikoslovni zapiski,</a:t>
            </a:r>
            <a:r>
              <a:rPr lang="sl-SI" sz="4000" dirty="0"/>
              <a:t> 15, no. 1–2: 95–112. </a:t>
            </a:r>
          </a:p>
          <a:p>
            <a:pPr lvl="0"/>
            <a:r>
              <a:rPr lang="sl-SI" sz="4000" dirty="0"/>
              <a:t>Kompara Lukančič, Mojca. 2006. </a:t>
            </a:r>
            <a:r>
              <a:rPr lang="sl-SI" sz="4000" i="1" dirty="0"/>
              <a:t>Slovarček krajšav.</a:t>
            </a:r>
            <a:r>
              <a:rPr lang="sl-SI" sz="4000" dirty="0"/>
              <a:t> Ljubljana: Inštitut za slovenski jezik Fran Ramovš ZRC SAZU. </a:t>
            </a:r>
          </a:p>
          <a:p>
            <a:endParaRPr lang="en-US" dirty="0"/>
          </a:p>
        </p:txBody>
      </p:sp>
    </p:spTree>
    <p:extLst>
      <p:ext uri="{BB962C8B-B14F-4D97-AF65-F5344CB8AC3E}">
        <p14:creationId xmlns:p14="http://schemas.microsoft.com/office/powerpoint/2010/main" val="1419706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2338</TotalTime>
  <Words>4283</Words>
  <Application>Microsoft Macintosh PowerPoint</Application>
  <PresentationFormat>Widescreen</PresentationFormat>
  <Paragraphs>649</Paragraphs>
  <Slides>25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25</vt:i4>
      </vt:variant>
    </vt:vector>
  </HeadingPairs>
  <TitlesOfParts>
    <vt:vector size="34" baseType="lpstr">
      <vt:lpstr>-webkit-standard</vt:lpstr>
      <vt:lpstr>Aptos</vt:lpstr>
      <vt:lpstr>Aptos Display</vt:lpstr>
      <vt:lpstr>Arial</vt:lpstr>
      <vt:lpstr>Helvetica</vt:lpstr>
      <vt:lpstr>Segoe UI</vt:lpstr>
      <vt:lpstr>Symbol</vt:lpstr>
      <vt:lpstr>Times New Roman</vt:lpstr>
      <vt:lpstr>Office Theme</vt:lpstr>
      <vt:lpstr>  ELITE-AI  AI in Research </vt:lpstr>
      <vt:lpstr>AI in Research </vt:lpstr>
      <vt:lpstr>Krajšavar         https://peter.amebis.si/krajsave.html  </vt:lpstr>
      <vt:lpstr>The algorithm for automatic recognition of abbreviations and expansions in electronic texts </vt:lpstr>
      <vt:lpstr>PowerPoint Presentation</vt:lpstr>
      <vt:lpstr>Krajšavar</vt:lpstr>
      <vt:lpstr>AI Tools</vt:lpstr>
      <vt:lpstr>Text Typology – Tourism (Mikolič, 2007)</vt:lpstr>
      <vt:lpstr>The Analysis </vt:lpstr>
      <vt:lpstr>Text typology – Criminal Justice and Security (Kompara Lukančič, 2025)  </vt:lpstr>
      <vt:lpstr>Results </vt:lpstr>
      <vt:lpstr>Pairs not recognized by Krajšavar </vt:lpstr>
      <vt:lpstr>Pairs – not abbreviations, recognized by Krajšavar </vt:lpstr>
      <vt:lpstr>Recognition of abbreviation-expansion pairs with ChatGPT and Perplexity </vt:lpstr>
      <vt:lpstr>PowerPoint Presentation</vt:lpstr>
      <vt:lpstr>Hallucinations -  abbreviation-expansion pairs extracted with  ChatGPT and Perplexity </vt:lpstr>
      <vt:lpstr>PowerPoint Presentation</vt:lpstr>
      <vt:lpstr>Text typology – Tourism (Mikolič, 2007) </vt:lpstr>
      <vt:lpstr>PowerPoint Presentation</vt:lpstr>
      <vt:lpstr>PowerPoint Presentation</vt:lpstr>
      <vt:lpstr>PowerPoint Presentation</vt:lpstr>
      <vt:lpstr>Results</vt:lpstr>
      <vt:lpstr>AI – yes or no?</vt:lpstr>
      <vt:lpstr>PowerPoint Presentation</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Mojca Kompara</dc:creator>
  <cp:lastModifiedBy>Mojca Kompara</cp:lastModifiedBy>
  <cp:revision>43</cp:revision>
  <dcterms:created xsi:type="dcterms:W3CDTF">2025-03-20T11:04:37Z</dcterms:created>
  <dcterms:modified xsi:type="dcterms:W3CDTF">2026-05-11T07:10:20Z</dcterms:modified>
</cp:coreProperties>
</file>