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2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77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lite-ai.unitbv.r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lite-ai.unitbv.r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lite-ai.unitbv.ro/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hyperlink" Target="https://elite-ai.unitbv.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2926080"/>
            <a:ext cx="3200400" cy="2217420"/>
          </a:xfrm>
          <a:prstGeom prst="rect">
            <a:avLst/>
          </a:prstGeom>
          <a:solidFill>
            <a:srgbClr val="0D7FA8">
              <a:alpha val="25000"/>
            </a:srgbClr>
          </a:solidFill>
          <a:ln w="12700">
            <a:solidFill>
              <a:srgbClr val="0D7FA8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457200" y="457200"/>
            <a:ext cx="109728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 | 2024-1-RO01-KA220-HED-000248845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b="1" kern="0" spc="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ELITE-AI</a:t>
            </a:r>
            <a:endParaRPr lang="en-US" sz="6800" dirty="0"/>
          </a:p>
        </p:txBody>
      </p:sp>
      <p:sp>
        <p:nvSpPr>
          <p:cNvPr id="6" name="Text 4"/>
          <p:cNvSpPr/>
          <p:nvPr/>
        </p:nvSpPr>
        <p:spPr>
          <a:xfrm>
            <a:off x="457200" y="205740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8C8D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Empowering Specialized Language Acquisition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A8C8D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with Integrated AI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57200" y="2999232"/>
            <a:ext cx="5029200" cy="36576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457200" y="3200400"/>
            <a:ext cx="3200400" cy="640080"/>
          </a:xfrm>
          <a:prstGeom prst="roundRect">
            <a:avLst>
              <a:gd name="adj" fmla="val 7143"/>
            </a:avLst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475488" y="3218688"/>
            <a:ext cx="31638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· 7 May 2026  |  18:00–20:00 EET</a:t>
            </a:r>
            <a:endParaRPr lang="en-US" sz="12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069080"/>
            <a:ext cx="228600" cy="228600"/>
          </a:xfrm>
          <a:prstGeom prst="rect">
            <a:avLst/>
          </a:prstGeom>
        </p:spPr>
      </p:pic>
      <p:sp>
        <p:nvSpPr>
          <p:cNvPr id="11" name="Text 8">
            <a:hlinkClick r:id="rId4"/>
          </p:cNvPr>
          <p:cNvSpPr/>
          <p:nvPr/>
        </p:nvSpPr>
        <p:spPr>
          <a:xfrm>
            <a:off x="758952" y="40416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u="sng" dirty="0">
                <a:solidFill>
                  <a:srgbClr val="0D7FA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https://elite-ai.unitbv.ro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863840" y="457200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0"/>
          <p:cNvSpPr/>
          <p:nvPr/>
        </p:nvSpPr>
        <p:spPr>
          <a:xfrm>
            <a:off x="8119872" y="457200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1"/>
          <p:cNvSpPr/>
          <p:nvPr/>
        </p:nvSpPr>
        <p:spPr>
          <a:xfrm>
            <a:off x="8375904" y="457200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2"/>
          <p:cNvSpPr/>
          <p:nvPr/>
        </p:nvSpPr>
        <p:spPr>
          <a:xfrm>
            <a:off x="8631936" y="457200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3"/>
          <p:cNvSpPr/>
          <p:nvPr/>
        </p:nvSpPr>
        <p:spPr>
          <a:xfrm>
            <a:off x="7863840" y="713232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Shape 14"/>
          <p:cNvSpPr/>
          <p:nvPr/>
        </p:nvSpPr>
        <p:spPr>
          <a:xfrm>
            <a:off x="8119872" y="713232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Shape 15"/>
          <p:cNvSpPr/>
          <p:nvPr/>
        </p:nvSpPr>
        <p:spPr>
          <a:xfrm>
            <a:off x="8375904" y="713232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6"/>
          <p:cNvSpPr/>
          <p:nvPr/>
        </p:nvSpPr>
        <p:spPr>
          <a:xfrm>
            <a:off x="8631936" y="713232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Shape 17"/>
          <p:cNvSpPr/>
          <p:nvPr/>
        </p:nvSpPr>
        <p:spPr>
          <a:xfrm>
            <a:off x="7863840" y="969264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Shape 18"/>
          <p:cNvSpPr/>
          <p:nvPr/>
        </p:nvSpPr>
        <p:spPr>
          <a:xfrm>
            <a:off x="8119872" y="969264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Shape 19"/>
          <p:cNvSpPr/>
          <p:nvPr/>
        </p:nvSpPr>
        <p:spPr>
          <a:xfrm>
            <a:off x="8375904" y="969264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Shape 20"/>
          <p:cNvSpPr/>
          <p:nvPr/>
        </p:nvSpPr>
        <p:spPr>
          <a:xfrm>
            <a:off x="8631936" y="969264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Shape 21"/>
          <p:cNvSpPr/>
          <p:nvPr/>
        </p:nvSpPr>
        <p:spPr>
          <a:xfrm>
            <a:off x="7863840" y="1225296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5" name="Shape 22"/>
          <p:cNvSpPr/>
          <p:nvPr/>
        </p:nvSpPr>
        <p:spPr>
          <a:xfrm>
            <a:off x="8119872" y="1225296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6" name="Shape 23"/>
          <p:cNvSpPr/>
          <p:nvPr/>
        </p:nvSpPr>
        <p:spPr>
          <a:xfrm>
            <a:off x="8375904" y="1225296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Shape 24"/>
          <p:cNvSpPr/>
          <p:nvPr/>
        </p:nvSpPr>
        <p:spPr>
          <a:xfrm>
            <a:off x="8631936" y="1225296"/>
            <a:ext cx="91440" cy="91440"/>
          </a:xfrm>
          <a:prstGeom prst="ellipse">
            <a:avLst/>
          </a:prstGeom>
          <a:solidFill>
            <a:srgbClr val="0D7FA8">
              <a:alpha val="60000"/>
            </a:srgbClr>
          </a:solidFill>
          <a:ln w="12700">
            <a:solidFill>
              <a:srgbClr val="0D7F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274320" y="2743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112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AT A GLANCE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274320" y="73152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European partnership to modernise English for Specific Purposes teaching through AI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56032" y="1234440"/>
            <a:ext cx="1554480" cy="32004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14630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56032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256032" y="30175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1993392" y="1234440"/>
            <a:ext cx="1554480" cy="3200400"/>
          </a:xfrm>
          <a:prstGeom prst="rect">
            <a:avLst/>
          </a:prstGeom>
          <a:solidFill>
            <a:srgbClr val="0D7FA8"/>
          </a:solidFill>
          <a:ln w="127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032" y="146304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993392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600" dirty="0"/>
          </a:p>
        </p:txBody>
      </p:sp>
      <p:sp>
        <p:nvSpPr>
          <p:cNvPr id="12" name="Text 8"/>
          <p:cNvSpPr/>
          <p:nvPr/>
        </p:nvSpPr>
        <p:spPr>
          <a:xfrm>
            <a:off x="1993392" y="30175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Packages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730752" y="1234440"/>
            <a:ext cx="1554480" cy="32004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392" y="146304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730752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</a:t>
            </a:r>
            <a:endParaRPr lang="en-US" sz="4600" dirty="0"/>
          </a:p>
        </p:txBody>
      </p:sp>
      <p:sp>
        <p:nvSpPr>
          <p:cNvPr id="16" name="Text 11"/>
          <p:cNvSpPr/>
          <p:nvPr/>
        </p:nvSpPr>
        <p:spPr>
          <a:xfrm>
            <a:off x="3730752" y="30175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468112" y="1234440"/>
            <a:ext cx="1554480" cy="3200400"/>
          </a:xfrm>
          <a:prstGeom prst="rect">
            <a:avLst/>
          </a:prstGeom>
          <a:solidFill>
            <a:srgbClr val="0D7FA8"/>
          </a:solidFill>
          <a:ln w="127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52" y="1463040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468112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4600" dirty="0"/>
          </a:p>
        </p:txBody>
      </p:sp>
      <p:sp>
        <p:nvSpPr>
          <p:cNvPr id="20" name="Text 14"/>
          <p:cNvSpPr/>
          <p:nvPr/>
        </p:nvSpPr>
        <p:spPr>
          <a:xfrm>
            <a:off x="5468112" y="30175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7205472" y="1234440"/>
            <a:ext cx="1554480" cy="32004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4112" y="1463040"/>
            <a:ext cx="457200" cy="4572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205472" y="201168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2024–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E8A0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</a:t>
            </a:r>
            <a:endParaRPr lang="en-US" sz="2600" dirty="0"/>
          </a:p>
        </p:txBody>
      </p:sp>
      <p:sp>
        <p:nvSpPr>
          <p:cNvPr id="24" name="Text 17"/>
          <p:cNvSpPr/>
          <p:nvPr/>
        </p:nvSpPr>
        <p:spPr>
          <a:xfrm>
            <a:off x="7205472" y="301752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274320" y="4754880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6B7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the European Union · Erasmus+ KA220-HED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256032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PARTNERSHIP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28600" y="1115568"/>
            <a:ext cx="4160520" cy="1691640"/>
          </a:xfrm>
          <a:prstGeom prst="rect">
            <a:avLst/>
          </a:prstGeom>
          <a:solidFill>
            <a:srgbClr val="F5F9FC"/>
          </a:solidFill>
          <a:ln w="25400">
            <a:solidFill>
              <a:srgbClr val="112A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228600" y="1115568"/>
            <a:ext cx="109728" cy="169164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393192" y="1225296"/>
            <a:ext cx="1188720" cy="237744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393192" y="1225296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93192" y="151790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2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UNITBV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93192" y="186537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Transilvania University of Brașov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93192" y="2231136"/>
            <a:ext cx="3840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Romania 🇷🇴  ·  WP1 · WP2 · Site &amp; Repository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90872" y="1115568"/>
            <a:ext cx="4160520" cy="1691640"/>
          </a:xfrm>
          <a:prstGeom prst="rect">
            <a:avLst/>
          </a:prstGeom>
          <a:solidFill>
            <a:srgbClr val="F5F9FC"/>
          </a:solidFill>
          <a:ln w="25400">
            <a:solidFill>
              <a:srgbClr val="0D7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4690872" y="1115568"/>
            <a:ext cx="109728" cy="1691640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4855464" y="1225296"/>
            <a:ext cx="1188720" cy="237744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4855464" y="1225296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1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855464" y="151790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7F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855464" y="186537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Maribor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55464" y="2231136"/>
            <a:ext cx="3840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Slovenia 🇸🇮  ·  WP4 Lead · Methodology Guide · Final Monograph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28600" y="3035808"/>
            <a:ext cx="4160520" cy="1691640"/>
          </a:xfrm>
          <a:prstGeom prst="rect">
            <a:avLst/>
          </a:prstGeom>
          <a:solidFill>
            <a:srgbClr val="F5F9FC"/>
          </a:solidFill>
          <a:ln w="25400">
            <a:solidFill>
              <a:srgbClr val="1A527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228600" y="3035808"/>
            <a:ext cx="109728" cy="169164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Shape 18"/>
          <p:cNvSpPr/>
          <p:nvPr/>
        </p:nvSpPr>
        <p:spPr>
          <a:xfrm>
            <a:off x="393192" y="3145536"/>
            <a:ext cx="1188720" cy="237744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393192" y="3145536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2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93192" y="343814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527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UNIUD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93192" y="378561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Udine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93192" y="4151376"/>
            <a:ext cx="3840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Italy 🇮🇹  ·  WP3 Co-lead · Social Media &amp; Tourism ESP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690872" y="3035808"/>
            <a:ext cx="4160520" cy="1691640"/>
          </a:xfrm>
          <a:prstGeom prst="rect">
            <a:avLst/>
          </a:prstGeom>
          <a:solidFill>
            <a:srgbClr val="F5F9FC"/>
          </a:solidFill>
          <a:ln w="25400">
            <a:solidFill>
              <a:srgbClr val="0E6655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6" name="Shape 24"/>
          <p:cNvSpPr/>
          <p:nvPr/>
        </p:nvSpPr>
        <p:spPr>
          <a:xfrm>
            <a:off x="4690872" y="3035808"/>
            <a:ext cx="109728" cy="1691640"/>
          </a:xfrm>
          <a:prstGeom prst="rect">
            <a:avLst/>
          </a:prstGeom>
          <a:solidFill>
            <a:srgbClr val="0E6655"/>
          </a:solidFill>
          <a:ln w="12700">
            <a:solidFill>
              <a:srgbClr val="0E6655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Shape 25"/>
          <p:cNvSpPr/>
          <p:nvPr/>
        </p:nvSpPr>
        <p:spPr>
          <a:xfrm>
            <a:off x="4855464" y="3145536"/>
            <a:ext cx="1188720" cy="237744"/>
          </a:xfrm>
          <a:prstGeom prst="rect">
            <a:avLst/>
          </a:prstGeom>
          <a:solidFill>
            <a:srgbClr val="0E6655"/>
          </a:solidFill>
          <a:ln w="12700">
            <a:solidFill>
              <a:srgbClr val="0E6655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Text 26"/>
          <p:cNvSpPr/>
          <p:nvPr/>
        </p:nvSpPr>
        <p:spPr>
          <a:xfrm>
            <a:off x="4855464" y="3145536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3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855464" y="3438144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66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UNIPU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4855464" y="378561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Juraj Dobrila University of Pula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855464" y="4151376"/>
            <a:ext cx="3840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Croatia 🇭🇷  ·  WP3 Co-lead · Quality Assurance</a:t>
            </a:r>
            <a:endParaRPr lang="en-US" sz="1000" dirty="0"/>
          </a:p>
        </p:txBody>
      </p:sp>
      <p:sp>
        <p:nvSpPr>
          <p:cNvPr id="32" name="Text 30">
            <a:hlinkClick r:id="rId3"/>
          </p:cNvPr>
          <p:cNvSpPr/>
          <p:nvPr/>
        </p:nvSpPr>
        <p:spPr>
          <a:xfrm>
            <a:off x="6858000" y="486460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u="sng" dirty="0">
                <a:solidFill>
                  <a:srgbClr val="0D7FA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elite-ai.unitbv.ro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5720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" y="1188720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822960" y="2834640"/>
            <a:ext cx="91440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9144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Erasmus+ KA220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743200" y="228600"/>
            <a:ext cx="6126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5"/>
          <p:cNvSpPr/>
          <p:nvPr/>
        </p:nvSpPr>
        <p:spPr>
          <a:xfrm>
            <a:off x="2834640" y="338328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784" y="347472"/>
            <a:ext cx="438912" cy="4389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401568" y="22860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literature on AI integration in education, with focus on ESP environments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2743200" y="1014984"/>
            <a:ext cx="6126480" cy="685800"/>
          </a:xfrm>
          <a:prstGeom prst="rect">
            <a:avLst/>
          </a:prstGeom>
          <a:solidFill>
            <a:srgbClr val="E4F3FA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Shape 8"/>
          <p:cNvSpPr/>
          <p:nvPr/>
        </p:nvSpPr>
        <p:spPr>
          <a:xfrm>
            <a:off x="2834640" y="1124712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784" y="1133856"/>
            <a:ext cx="438912" cy="4389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401568" y="1014984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an AI solution database for ESP instruction, accessible via the project website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2743200" y="1801368"/>
            <a:ext cx="6126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1"/>
          <p:cNvSpPr/>
          <p:nvPr/>
        </p:nvSpPr>
        <p:spPr>
          <a:xfrm>
            <a:off x="2834640" y="1911096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784" y="1920240"/>
            <a:ext cx="438912" cy="4389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401568" y="1801368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online educational resources for FL/ESP language acquisition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2743200" y="2587752"/>
            <a:ext cx="6126480" cy="685800"/>
          </a:xfrm>
          <a:prstGeom prst="rect">
            <a:avLst/>
          </a:prstGeom>
          <a:solidFill>
            <a:srgbClr val="E4F3FA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Shape 14"/>
          <p:cNvSpPr/>
          <p:nvPr/>
        </p:nvSpPr>
        <p:spPr>
          <a:xfrm>
            <a:off x="2834640" y="2697480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784" y="270662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3401568" y="2587752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AI tools across teaching, learning, and assessment levels</a:t>
            </a:r>
            <a:endParaRPr lang="en-US" sz="1250" dirty="0"/>
          </a:p>
        </p:txBody>
      </p:sp>
      <p:sp>
        <p:nvSpPr>
          <p:cNvPr id="23" name="Shape 16"/>
          <p:cNvSpPr/>
          <p:nvPr/>
        </p:nvSpPr>
        <p:spPr>
          <a:xfrm>
            <a:off x="2743200" y="3374136"/>
            <a:ext cx="6126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Shape 17"/>
          <p:cNvSpPr/>
          <p:nvPr/>
        </p:nvSpPr>
        <p:spPr>
          <a:xfrm>
            <a:off x="2834640" y="3483864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784" y="3493008"/>
            <a:ext cx="438912" cy="43891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3401568" y="3374136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AI into language acquisition methodologies and identify best practices</a:t>
            </a:r>
            <a:endParaRPr lang="en-US" sz="1250" dirty="0"/>
          </a:p>
        </p:txBody>
      </p:sp>
      <p:sp>
        <p:nvSpPr>
          <p:cNvPr id="27" name="Shape 19"/>
          <p:cNvSpPr/>
          <p:nvPr/>
        </p:nvSpPr>
        <p:spPr>
          <a:xfrm>
            <a:off x="2743200" y="4160520"/>
            <a:ext cx="6126480" cy="685800"/>
          </a:xfrm>
          <a:prstGeom prst="rect">
            <a:avLst/>
          </a:prstGeom>
          <a:solidFill>
            <a:srgbClr val="E4F3FA"/>
          </a:solidFill>
          <a:ln w="12700">
            <a:solidFill>
              <a:srgbClr val="D6E8F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Shape 20"/>
          <p:cNvSpPr/>
          <p:nvPr/>
        </p:nvSpPr>
        <p:spPr>
          <a:xfrm>
            <a:off x="2834640" y="4270248"/>
            <a:ext cx="457200" cy="457200"/>
          </a:xfrm>
          <a:prstGeom prst="ellipse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3784" y="4279392"/>
            <a:ext cx="438912" cy="43891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3401568" y="4160520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training materials and evaluate their impact on teachers, students and researchers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7724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16459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 PACKAGES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583680" y="1828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2024 – Aug 2026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82880" y="868680"/>
            <a:ext cx="8778240" cy="914400"/>
          </a:xfrm>
          <a:prstGeom prst="rect">
            <a:avLst/>
          </a:prstGeom>
          <a:solidFill>
            <a:srgbClr val="F5F9FC"/>
          </a:solidFill>
          <a:ln w="12700">
            <a:solidFill>
              <a:srgbClr val="D8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182880" y="868680"/>
            <a:ext cx="960120" cy="9144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182880" y="96012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WP1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82880" y="132588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UNITBV &amp; UNIPU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234440" y="941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34440" y="121615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Oct 2024 – Aug 2026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234440" y="141732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agreements, kick-off meeting, monitoring, budget control, Gantt management, interim and final reports.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949440" y="1124712"/>
            <a:ext cx="1828800" cy="109728"/>
          </a:xfrm>
          <a:prstGeom prst="rect">
            <a:avLst/>
          </a:prstGeom>
          <a:solidFill>
            <a:srgbClr val="D8E8F0"/>
          </a:solidFill>
          <a:ln w="12700">
            <a:solidFill>
              <a:srgbClr val="D8E8F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6949440" y="1124712"/>
            <a:ext cx="1828800" cy="109728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182880" y="1920240"/>
            <a:ext cx="8778240" cy="914400"/>
          </a:xfrm>
          <a:prstGeom prst="rect">
            <a:avLst/>
          </a:prstGeom>
          <a:solidFill>
            <a:srgbClr val="F5F9FC"/>
          </a:solidFill>
          <a:ln w="12700">
            <a:solidFill>
              <a:srgbClr val="D8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182880" y="1920240"/>
            <a:ext cx="960120" cy="914400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182880" y="201168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WP2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82880" y="237744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UNITBV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234440" y="199339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the Current Situation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234440" y="226771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Oct 2024 – Mar 2025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234440" y="246888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 review handbook · AI solutions repository · Online lesson plan · Workshop for researchers · 1st quality report.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949440" y="2176272"/>
            <a:ext cx="1828800" cy="109728"/>
          </a:xfrm>
          <a:prstGeom prst="rect">
            <a:avLst/>
          </a:prstGeom>
          <a:solidFill>
            <a:srgbClr val="D8E8F0"/>
          </a:solidFill>
          <a:ln w="12700">
            <a:solidFill>
              <a:srgbClr val="D8E8F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Shape 20"/>
          <p:cNvSpPr/>
          <p:nvPr/>
        </p:nvSpPr>
        <p:spPr>
          <a:xfrm>
            <a:off x="6949440" y="2176272"/>
            <a:ext cx="914400" cy="109728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Shape 21"/>
          <p:cNvSpPr/>
          <p:nvPr/>
        </p:nvSpPr>
        <p:spPr>
          <a:xfrm>
            <a:off x="182880" y="2971800"/>
            <a:ext cx="8778240" cy="914400"/>
          </a:xfrm>
          <a:prstGeom prst="rect">
            <a:avLst/>
          </a:prstGeom>
          <a:solidFill>
            <a:srgbClr val="F5F9FC"/>
          </a:solidFill>
          <a:ln w="12700">
            <a:solidFill>
              <a:srgbClr val="D8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4" name="Shape 22"/>
          <p:cNvSpPr/>
          <p:nvPr/>
        </p:nvSpPr>
        <p:spPr>
          <a:xfrm>
            <a:off x="182880" y="2971800"/>
            <a:ext cx="960120" cy="91440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5" name="Text 23"/>
          <p:cNvSpPr/>
          <p:nvPr/>
        </p:nvSpPr>
        <p:spPr>
          <a:xfrm>
            <a:off x="182880" y="306324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WP3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82880" y="342900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UNIPU &amp; UNIUD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234440" y="3044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 AI Support in ESP Classes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234440" y="331927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Apr 2025 – Apr 2026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234440" y="352044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teaching · AI in student learning · AI in assessment · 3 databases of observation sheets · 6 research articles · Workshop for teachers &amp; students.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949440" y="3227832"/>
            <a:ext cx="1828800" cy="109728"/>
          </a:xfrm>
          <a:prstGeom prst="rect">
            <a:avLst/>
          </a:prstGeom>
          <a:solidFill>
            <a:srgbClr val="D8E8F0"/>
          </a:solidFill>
          <a:ln w="12700">
            <a:solidFill>
              <a:srgbClr val="D8E8F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1" name="Shape 29"/>
          <p:cNvSpPr/>
          <p:nvPr/>
        </p:nvSpPr>
        <p:spPr>
          <a:xfrm>
            <a:off x="6949440" y="3227832"/>
            <a:ext cx="1828800" cy="109728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2" name="Shape 30"/>
          <p:cNvSpPr/>
          <p:nvPr/>
        </p:nvSpPr>
        <p:spPr>
          <a:xfrm>
            <a:off x="182880" y="4023360"/>
            <a:ext cx="8778240" cy="914400"/>
          </a:xfrm>
          <a:prstGeom prst="rect">
            <a:avLst/>
          </a:prstGeom>
          <a:solidFill>
            <a:srgbClr val="F5F9FC"/>
          </a:solidFill>
          <a:ln w="12700">
            <a:solidFill>
              <a:srgbClr val="D8E8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3" name="Shape 31"/>
          <p:cNvSpPr/>
          <p:nvPr/>
        </p:nvSpPr>
        <p:spPr>
          <a:xfrm>
            <a:off x="182880" y="4023360"/>
            <a:ext cx="960120" cy="914400"/>
          </a:xfrm>
          <a:prstGeom prst="rect">
            <a:avLst/>
          </a:prstGeom>
          <a:solidFill>
            <a:srgbClr val="0E6655"/>
          </a:solidFill>
          <a:ln w="12700">
            <a:solidFill>
              <a:srgbClr val="0E6655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4" name="Text 32"/>
          <p:cNvSpPr/>
          <p:nvPr/>
        </p:nvSpPr>
        <p:spPr>
          <a:xfrm>
            <a:off x="182880" y="411480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WP4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82880" y="448056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8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234440" y="409651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66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a Common Methodology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1234440" y="43708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Mar 2026 – Aug 2026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1234440" y="457200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 manual · Ethical provisions manual · Common methodology guide · Workshop for policy makers · Multiplier events.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949440" y="4279392"/>
            <a:ext cx="1828800" cy="109728"/>
          </a:xfrm>
          <a:prstGeom prst="rect">
            <a:avLst/>
          </a:prstGeom>
          <a:solidFill>
            <a:srgbClr val="D8E8F0"/>
          </a:solidFill>
          <a:ln w="12700">
            <a:solidFill>
              <a:srgbClr val="D8E8F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0" name="Shape 38"/>
          <p:cNvSpPr/>
          <p:nvPr/>
        </p:nvSpPr>
        <p:spPr>
          <a:xfrm>
            <a:off x="6949440" y="4279392"/>
            <a:ext cx="914400" cy="109728"/>
          </a:xfrm>
          <a:prstGeom prst="rect">
            <a:avLst/>
          </a:prstGeom>
          <a:solidFill>
            <a:srgbClr val="0E6655"/>
          </a:solidFill>
          <a:ln w="12700">
            <a:solidFill>
              <a:srgbClr val="0E6655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0" y="411480"/>
            <a:ext cx="685800" cy="685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" y="123444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MAKES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PROJECT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DISTINCTIVE?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1097280" y="2560320"/>
            <a:ext cx="1645920" cy="457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182880" y="26974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ESP covers specialized domains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where standard FL tools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fall short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228600" y="3657600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Text 5"/>
          <p:cNvSpPr/>
          <p:nvPr/>
        </p:nvSpPr>
        <p:spPr>
          <a:xfrm>
            <a:off x="228600" y="3657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Tourism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2011680" y="3657600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2011680" y="36576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228600" y="4005072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228600" y="400507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011680" y="4005072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1"/>
          <p:cNvSpPr/>
          <p:nvPr/>
        </p:nvSpPr>
        <p:spPr>
          <a:xfrm>
            <a:off x="2011680" y="400507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Justice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228600" y="4352544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Text 13"/>
          <p:cNvSpPr/>
          <p:nvPr/>
        </p:nvSpPr>
        <p:spPr>
          <a:xfrm>
            <a:off x="228600" y="43525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011680" y="4352544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5"/>
          <p:cNvSpPr/>
          <p:nvPr/>
        </p:nvSpPr>
        <p:spPr>
          <a:xfrm>
            <a:off x="2011680" y="43525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Marketing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228600" y="4700016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7"/>
          <p:cNvSpPr/>
          <p:nvPr/>
        </p:nvSpPr>
        <p:spPr>
          <a:xfrm>
            <a:off x="228600" y="470001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2011680" y="4700016"/>
            <a:ext cx="1645920" cy="274320"/>
          </a:xfrm>
          <a:prstGeom prst="roundRect">
            <a:avLst>
              <a:gd name="adj" fmla="val 13333"/>
            </a:avLst>
          </a:prstGeom>
          <a:solidFill>
            <a:srgbClr val="0D7FA8">
              <a:alpha val="7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Text 19"/>
          <p:cNvSpPr/>
          <p:nvPr/>
        </p:nvSpPr>
        <p:spPr>
          <a:xfrm>
            <a:off x="2011680" y="4700016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4023360" y="182880"/>
            <a:ext cx="49377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74320"/>
            <a:ext cx="457200" cy="45720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4663440" y="2743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AI Learning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4663440" y="59436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algorithms adjust pace, difficulty and content to match each learner's style and proficiency level in real time.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4023360" y="1371600"/>
            <a:ext cx="4937760" cy="1051560"/>
          </a:xfrm>
          <a:prstGeom prst="rect">
            <a:avLst/>
          </a:prstGeom>
          <a:solidFill>
            <a:srgbClr val="E4F3FA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1463040"/>
            <a:ext cx="457200" cy="45720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466344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Feedback</a:t>
            </a:r>
            <a:endParaRPr lang="en-US" sz="1300" dirty="0"/>
          </a:p>
        </p:txBody>
      </p:sp>
      <p:sp>
        <p:nvSpPr>
          <p:cNvPr id="30" name="Text 25"/>
          <p:cNvSpPr/>
          <p:nvPr/>
        </p:nvSpPr>
        <p:spPr>
          <a:xfrm>
            <a:off x="4663440" y="178308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NLP-powered language analysis tools evaluate proficiency, spot improvement areas, and offer personalised recommendations.</a:t>
            </a:r>
            <a:endParaRPr lang="en-US" sz="1100" dirty="0"/>
          </a:p>
        </p:txBody>
      </p:sp>
      <p:sp>
        <p:nvSpPr>
          <p:cNvPr id="31" name="Shape 26"/>
          <p:cNvSpPr/>
          <p:nvPr/>
        </p:nvSpPr>
        <p:spPr>
          <a:xfrm>
            <a:off x="4023360" y="2560320"/>
            <a:ext cx="49377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2651760"/>
            <a:ext cx="457200" cy="457200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4663440" y="26517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European-Scale Data</a:t>
            </a:r>
            <a:endParaRPr lang="en-US" sz="1300" dirty="0"/>
          </a:p>
        </p:txBody>
      </p:sp>
      <p:sp>
        <p:nvSpPr>
          <p:cNvPr id="34" name="Text 28"/>
          <p:cNvSpPr/>
          <p:nvPr/>
        </p:nvSpPr>
        <p:spPr>
          <a:xfrm>
            <a:off x="4663440" y="297180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Four countries, four linguistic contexts — providing broader, more robust insights than any single-country study could.</a:t>
            </a:r>
            <a:endParaRPr lang="en-US" sz="1100" dirty="0"/>
          </a:p>
        </p:txBody>
      </p:sp>
      <p:sp>
        <p:nvSpPr>
          <p:cNvPr id="35" name="Shape 29"/>
          <p:cNvSpPr/>
          <p:nvPr/>
        </p:nvSpPr>
        <p:spPr>
          <a:xfrm>
            <a:off x="4023360" y="3749040"/>
            <a:ext cx="4937760" cy="1051560"/>
          </a:xfrm>
          <a:prstGeom prst="rect">
            <a:avLst/>
          </a:prstGeom>
          <a:solidFill>
            <a:srgbClr val="E4F3FA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0" y="3840480"/>
            <a:ext cx="457200" cy="457200"/>
          </a:xfrm>
          <a:prstGeom prst="rect">
            <a:avLst/>
          </a:prstGeom>
        </p:spPr>
      </p:pic>
      <p:sp>
        <p:nvSpPr>
          <p:cNvPr id="37" name="Text 30"/>
          <p:cNvSpPr/>
          <p:nvPr/>
        </p:nvSpPr>
        <p:spPr>
          <a:xfrm>
            <a:off x="4663440" y="38404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Built In</a:t>
            </a:r>
            <a:endParaRPr lang="en-US" sz="1300" dirty="0"/>
          </a:p>
        </p:txBody>
      </p:sp>
      <p:sp>
        <p:nvSpPr>
          <p:cNvPr id="38" name="Text 31"/>
          <p:cNvSpPr/>
          <p:nvPr/>
        </p:nvSpPr>
        <p:spPr>
          <a:xfrm>
            <a:off x="4663440" y="416052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dedicated manual on ethical provisions and data privacy runs alongside every stage of AI integration.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146304"/>
            <a:ext cx="5486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 OUTPUTS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675120" y="256032"/>
            <a:ext cx="201168" cy="201168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6922008" y="22860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247888" y="22860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82880" y="84124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182880" y="84124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347472" y="97840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" y="987552"/>
            <a:ext cx="301752" cy="30175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31520" y="91440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731520" y="111556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Handbook on AI integration in FL/ESP education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182880" y="184708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Shape 12"/>
          <p:cNvSpPr/>
          <p:nvPr/>
        </p:nvSpPr>
        <p:spPr>
          <a:xfrm>
            <a:off x="182880" y="184708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3"/>
          <p:cNvSpPr/>
          <p:nvPr/>
        </p:nvSpPr>
        <p:spPr>
          <a:xfrm>
            <a:off x="347472" y="198424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" y="1993392"/>
            <a:ext cx="301752" cy="30175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31520" y="192024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731520" y="212140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Repository of AI solutions for ESP (online)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182880" y="285292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1" name="Shape 17"/>
          <p:cNvSpPr/>
          <p:nvPr/>
        </p:nvSpPr>
        <p:spPr>
          <a:xfrm>
            <a:off x="182880" y="285292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Shape 18"/>
          <p:cNvSpPr/>
          <p:nvPr/>
        </p:nvSpPr>
        <p:spPr>
          <a:xfrm>
            <a:off x="347472" y="299008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Text 19"/>
          <p:cNvSpPr/>
          <p:nvPr/>
        </p:nvSpPr>
        <p:spPr>
          <a:xfrm>
            <a:off x="731520" y="292608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25" name="Text 20"/>
          <p:cNvSpPr/>
          <p:nvPr/>
        </p:nvSpPr>
        <p:spPr>
          <a:xfrm>
            <a:off x="731520" y="312724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interactive lesson plan for AI in ESP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182880" y="385876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7" name="Shape 22"/>
          <p:cNvSpPr/>
          <p:nvPr/>
        </p:nvSpPr>
        <p:spPr>
          <a:xfrm>
            <a:off x="182880" y="385876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Shape 23"/>
          <p:cNvSpPr/>
          <p:nvPr/>
        </p:nvSpPr>
        <p:spPr>
          <a:xfrm>
            <a:off x="347472" y="399592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0" name="Text 24"/>
          <p:cNvSpPr/>
          <p:nvPr/>
        </p:nvSpPr>
        <p:spPr>
          <a:xfrm>
            <a:off x="731520" y="393192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731520" y="413308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guide on AI-enhanced language acquisition</a:t>
            </a:r>
            <a:endParaRPr lang="en-US" sz="1150" dirty="0"/>
          </a:p>
        </p:txBody>
      </p:sp>
      <p:sp>
        <p:nvSpPr>
          <p:cNvPr id="32" name="Shape 26"/>
          <p:cNvSpPr/>
          <p:nvPr/>
        </p:nvSpPr>
        <p:spPr>
          <a:xfrm>
            <a:off x="4663440" y="84124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3" name="Shape 27"/>
          <p:cNvSpPr/>
          <p:nvPr/>
        </p:nvSpPr>
        <p:spPr>
          <a:xfrm>
            <a:off x="4663440" y="84124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4" name="Shape 28"/>
          <p:cNvSpPr/>
          <p:nvPr/>
        </p:nvSpPr>
        <p:spPr>
          <a:xfrm>
            <a:off x="4828032" y="97840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6" name="Text 29"/>
          <p:cNvSpPr/>
          <p:nvPr/>
        </p:nvSpPr>
        <p:spPr>
          <a:xfrm>
            <a:off x="5212080" y="91440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 &amp; IN PROGRESS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5212080" y="111556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Workshops for researchers, teachers/students &amp; policymakers</a:t>
            </a:r>
            <a:endParaRPr lang="en-US" sz="1150" dirty="0"/>
          </a:p>
        </p:txBody>
      </p:sp>
      <p:sp>
        <p:nvSpPr>
          <p:cNvPr id="38" name="Shape 31"/>
          <p:cNvSpPr/>
          <p:nvPr/>
        </p:nvSpPr>
        <p:spPr>
          <a:xfrm>
            <a:off x="4663440" y="184708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39" name="Shape 32"/>
          <p:cNvSpPr/>
          <p:nvPr/>
        </p:nvSpPr>
        <p:spPr>
          <a:xfrm>
            <a:off x="4663440" y="184708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0" name="Shape 33"/>
          <p:cNvSpPr/>
          <p:nvPr/>
        </p:nvSpPr>
        <p:spPr>
          <a:xfrm>
            <a:off x="4828032" y="198424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2" name="Text 34"/>
          <p:cNvSpPr/>
          <p:nvPr/>
        </p:nvSpPr>
        <p:spPr>
          <a:xfrm>
            <a:off x="5212080" y="192024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43" name="Text 35"/>
          <p:cNvSpPr/>
          <p:nvPr/>
        </p:nvSpPr>
        <p:spPr>
          <a:xfrm>
            <a:off x="5212080" y="212140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Research articles in international journals</a:t>
            </a:r>
            <a:endParaRPr lang="en-US" sz="1150" dirty="0"/>
          </a:p>
        </p:txBody>
      </p:sp>
      <p:sp>
        <p:nvSpPr>
          <p:cNvPr id="44" name="Shape 36"/>
          <p:cNvSpPr/>
          <p:nvPr/>
        </p:nvSpPr>
        <p:spPr>
          <a:xfrm>
            <a:off x="4663440" y="285292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C8EDD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45" name="Shape 37"/>
          <p:cNvSpPr/>
          <p:nvPr/>
        </p:nvSpPr>
        <p:spPr>
          <a:xfrm>
            <a:off x="4663440" y="2852928"/>
            <a:ext cx="109728" cy="8686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6" name="Shape 38"/>
          <p:cNvSpPr/>
          <p:nvPr/>
        </p:nvSpPr>
        <p:spPr>
          <a:xfrm>
            <a:off x="4828032" y="2990088"/>
            <a:ext cx="320040" cy="32004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8" name="Text 39"/>
          <p:cNvSpPr/>
          <p:nvPr/>
        </p:nvSpPr>
        <p:spPr>
          <a:xfrm>
            <a:off x="5212080" y="292608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800" dirty="0"/>
          </a:p>
        </p:txBody>
      </p:sp>
      <p:sp>
        <p:nvSpPr>
          <p:cNvPr id="49" name="Text 40"/>
          <p:cNvSpPr/>
          <p:nvPr/>
        </p:nvSpPr>
        <p:spPr>
          <a:xfrm>
            <a:off x="5212080" y="312724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Databases of observation sheets (teaching · learning · assessment)</a:t>
            </a:r>
            <a:endParaRPr lang="en-US" sz="1150" dirty="0"/>
          </a:p>
        </p:txBody>
      </p:sp>
      <p:sp>
        <p:nvSpPr>
          <p:cNvPr id="50" name="Shape 41"/>
          <p:cNvSpPr/>
          <p:nvPr/>
        </p:nvSpPr>
        <p:spPr>
          <a:xfrm>
            <a:off x="4663440" y="3858768"/>
            <a:ext cx="4297680" cy="868680"/>
          </a:xfrm>
          <a:prstGeom prst="rect">
            <a:avLst/>
          </a:prstGeom>
          <a:solidFill>
            <a:srgbClr val="F5F9FC"/>
          </a:solidFill>
          <a:ln w="25400">
            <a:solidFill>
              <a:srgbClr val="F9E0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1" name="Shape 42"/>
          <p:cNvSpPr/>
          <p:nvPr/>
        </p:nvSpPr>
        <p:spPr>
          <a:xfrm>
            <a:off x="4663440" y="3858768"/>
            <a:ext cx="109728" cy="86868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2" name="Shape 43"/>
          <p:cNvSpPr/>
          <p:nvPr/>
        </p:nvSpPr>
        <p:spPr>
          <a:xfrm>
            <a:off x="4828032" y="3995928"/>
            <a:ext cx="320040" cy="32004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53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242" y="4014216"/>
            <a:ext cx="301752" cy="301752"/>
          </a:xfrm>
          <a:prstGeom prst="rect">
            <a:avLst/>
          </a:prstGeom>
        </p:spPr>
      </p:pic>
      <p:sp>
        <p:nvSpPr>
          <p:cNvPr id="54" name="Text 44"/>
          <p:cNvSpPr/>
          <p:nvPr/>
        </p:nvSpPr>
        <p:spPr>
          <a:xfrm>
            <a:off x="5212080" y="393192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800" dirty="0"/>
          </a:p>
        </p:txBody>
      </p:sp>
      <p:sp>
        <p:nvSpPr>
          <p:cNvPr id="55" name="Text 45"/>
          <p:cNvSpPr/>
          <p:nvPr/>
        </p:nvSpPr>
        <p:spPr>
          <a:xfrm>
            <a:off x="5212080" y="413308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D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Manuals — Quality Assurance &amp; Ethical Provisions</a:t>
            </a:r>
            <a:endParaRPr lang="en-US" sz="1150" dirty="0"/>
          </a:p>
        </p:txBody>
      </p:sp>
      <p:sp>
        <p:nvSpPr>
          <p:cNvPr id="56" name="Text 46">
            <a:hlinkClick r:id="rId5"/>
          </p:cNvPr>
          <p:cNvSpPr/>
          <p:nvPr/>
        </p:nvSpPr>
        <p:spPr>
          <a:xfrm>
            <a:off x="182880" y="4846320"/>
            <a:ext cx="8778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u="sng" dirty="0">
                <a:solidFill>
                  <a:srgbClr val="0D7FA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all outputs at: https://elite-ai.unitbv.ro</a:t>
            </a:r>
            <a:endParaRPr lang="en-US" sz="1000" dirty="0"/>
          </a:p>
        </p:txBody>
      </p:sp>
      <p:sp>
        <p:nvSpPr>
          <p:cNvPr id="57" name="Shape 4">
            <a:extLst>
              <a:ext uri="{FF2B5EF4-FFF2-40B4-BE49-F238E27FC236}">
                <a16:creationId xmlns:a16="http://schemas.microsoft.com/office/drawing/2014/main" id="{D727A574-582F-7A2F-03B7-242CD9C74EF5}"/>
              </a:ext>
            </a:extLst>
          </p:cNvPr>
          <p:cNvSpPr/>
          <p:nvPr/>
        </p:nvSpPr>
        <p:spPr>
          <a:xfrm>
            <a:off x="8001000" y="256032"/>
            <a:ext cx="201168" cy="201168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58" name="Image 1" descr="preencoded.png">
            <a:extLst>
              <a:ext uri="{FF2B5EF4-FFF2-40B4-BE49-F238E27FC236}">
                <a16:creationId xmlns:a16="http://schemas.microsoft.com/office/drawing/2014/main" id="{DE164EA0-893D-E460-EFAC-93BBDB74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32" y="3012948"/>
            <a:ext cx="301752" cy="301752"/>
          </a:xfrm>
          <a:prstGeom prst="rect">
            <a:avLst/>
          </a:prstGeom>
        </p:spPr>
      </p:pic>
      <p:pic>
        <p:nvPicPr>
          <p:cNvPr id="59" name="Image 1" descr="preencoded.png">
            <a:extLst>
              <a:ext uri="{FF2B5EF4-FFF2-40B4-BE49-F238E27FC236}">
                <a16:creationId xmlns:a16="http://schemas.microsoft.com/office/drawing/2014/main" id="{563E0A5E-F3BB-EF07-B8D4-1D94C2142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" y="4005072"/>
            <a:ext cx="301752" cy="301752"/>
          </a:xfrm>
          <a:prstGeom prst="rect">
            <a:avLst/>
          </a:prstGeom>
        </p:spPr>
      </p:pic>
      <p:pic>
        <p:nvPicPr>
          <p:cNvPr id="60" name="Image 1" descr="preencoded.png">
            <a:extLst>
              <a:ext uri="{FF2B5EF4-FFF2-40B4-BE49-F238E27FC236}">
                <a16:creationId xmlns:a16="http://schemas.microsoft.com/office/drawing/2014/main" id="{A2CD7584-BADA-0D45-1126-A646590F5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967" y="996696"/>
            <a:ext cx="301752" cy="301752"/>
          </a:xfrm>
          <a:prstGeom prst="rect">
            <a:avLst/>
          </a:prstGeom>
        </p:spPr>
      </p:pic>
      <p:sp>
        <p:nvSpPr>
          <p:cNvPr id="61" name="Shape 43">
            <a:extLst>
              <a:ext uri="{FF2B5EF4-FFF2-40B4-BE49-F238E27FC236}">
                <a16:creationId xmlns:a16="http://schemas.microsoft.com/office/drawing/2014/main" id="{8A8FDA06-6B62-A688-2E6A-FC29FC350FB2}"/>
              </a:ext>
            </a:extLst>
          </p:cNvPr>
          <p:cNvSpPr/>
          <p:nvPr/>
        </p:nvSpPr>
        <p:spPr>
          <a:xfrm>
            <a:off x="4847679" y="1354506"/>
            <a:ext cx="320040" cy="32004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62" name="Image 7" descr="preencoded.png">
            <a:extLst>
              <a:ext uri="{FF2B5EF4-FFF2-40B4-BE49-F238E27FC236}">
                <a16:creationId xmlns:a16="http://schemas.microsoft.com/office/drawing/2014/main" id="{362F6884-6DBD-AA5A-D05D-58AE7C2EB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967" y="1363650"/>
            <a:ext cx="301752" cy="301752"/>
          </a:xfrm>
          <a:prstGeom prst="rect">
            <a:avLst/>
          </a:prstGeom>
        </p:spPr>
      </p:pic>
      <p:pic>
        <p:nvPicPr>
          <p:cNvPr id="63" name="Image 1" descr="preencoded.png">
            <a:extLst>
              <a:ext uri="{FF2B5EF4-FFF2-40B4-BE49-F238E27FC236}">
                <a16:creationId xmlns:a16="http://schemas.microsoft.com/office/drawing/2014/main" id="{DD8F54CA-3793-DB2C-59F3-781180317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242" y="2002536"/>
            <a:ext cx="301752" cy="301752"/>
          </a:xfrm>
          <a:prstGeom prst="rect">
            <a:avLst/>
          </a:prstGeom>
        </p:spPr>
      </p:pic>
      <p:pic>
        <p:nvPicPr>
          <p:cNvPr id="64" name="Image 1" descr="preencoded.png">
            <a:extLst>
              <a:ext uri="{FF2B5EF4-FFF2-40B4-BE49-F238E27FC236}">
                <a16:creationId xmlns:a16="http://schemas.microsoft.com/office/drawing/2014/main" id="{6736E5FC-BEC7-8DDA-4086-FD3FC540D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004339"/>
            <a:ext cx="301752" cy="3017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2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" y="27432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548640" y="27432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822960" y="27432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1097280" y="27432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1371600" y="27432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Shape 5"/>
          <p:cNvSpPr/>
          <p:nvPr/>
        </p:nvSpPr>
        <p:spPr>
          <a:xfrm>
            <a:off x="274320" y="54864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548640" y="54864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822960" y="54864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1097280" y="54864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9"/>
          <p:cNvSpPr/>
          <p:nvPr/>
        </p:nvSpPr>
        <p:spPr>
          <a:xfrm>
            <a:off x="1371600" y="54864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274320" y="82296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548640" y="82296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822960" y="82296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1097280" y="82296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4"/>
          <p:cNvSpPr/>
          <p:nvPr/>
        </p:nvSpPr>
        <p:spPr>
          <a:xfrm>
            <a:off x="1371600" y="82296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Shape 15"/>
          <p:cNvSpPr/>
          <p:nvPr/>
        </p:nvSpPr>
        <p:spPr>
          <a:xfrm>
            <a:off x="274320" y="109728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Shape 16"/>
          <p:cNvSpPr/>
          <p:nvPr/>
        </p:nvSpPr>
        <p:spPr>
          <a:xfrm>
            <a:off x="548640" y="109728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822960" y="109728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Shape 18"/>
          <p:cNvSpPr/>
          <p:nvPr/>
        </p:nvSpPr>
        <p:spPr>
          <a:xfrm>
            <a:off x="1097280" y="109728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Shape 19"/>
          <p:cNvSpPr/>
          <p:nvPr/>
        </p:nvSpPr>
        <p:spPr>
          <a:xfrm>
            <a:off x="1371600" y="109728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Shape 20"/>
          <p:cNvSpPr/>
          <p:nvPr/>
        </p:nvSpPr>
        <p:spPr>
          <a:xfrm>
            <a:off x="274320" y="137160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Shape 21"/>
          <p:cNvSpPr/>
          <p:nvPr/>
        </p:nvSpPr>
        <p:spPr>
          <a:xfrm>
            <a:off x="548640" y="137160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Shape 22"/>
          <p:cNvSpPr/>
          <p:nvPr/>
        </p:nvSpPr>
        <p:spPr>
          <a:xfrm>
            <a:off x="822960" y="137160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5" name="Shape 23"/>
          <p:cNvSpPr/>
          <p:nvPr/>
        </p:nvSpPr>
        <p:spPr>
          <a:xfrm>
            <a:off x="1097280" y="137160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6" name="Shape 24"/>
          <p:cNvSpPr/>
          <p:nvPr/>
        </p:nvSpPr>
        <p:spPr>
          <a:xfrm>
            <a:off x="1371600" y="1371600"/>
            <a:ext cx="91440" cy="91440"/>
          </a:xfrm>
          <a:prstGeom prst="ellipse">
            <a:avLst/>
          </a:prstGeom>
          <a:solidFill>
            <a:srgbClr val="0D7FA8">
              <a:alpha val="45000"/>
            </a:srgbClr>
          </a:solidFill>
          <a:ln w="12700">
            <a:solidFill>
              <a:srgbClr val="0D7FA8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Shape 25"/>
          <p:cNvSpPr/>
          <p:nvPr/>
        </p:nvSpPr>
        <p:spPr>
          <a:xfrm>
            <a:off x="2560320" y="0"/>
            <a:ext cx="73152" cy="5143500"/>
          </a:xfrm>
          <a:prstGeom prst="rect">
            <a:avLst/>
          </a:prstGeom>
          <a:solidFill>
            <a:srgbClr val="E8A020">
              <a:alpha val="30000"/>
            </a:srgbClr>
          </a:solidFill>
          <a:ln w="12700">
            <a:solidFill>
              <a:srgbClr val="E8A02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Text 26"/>
          <p:cNvSpPr/>
          <p:nvPr/>
        </p:nvSpPr>
        <p:spPr>
          <a:xfrm>
            <a:off x="2926080" y="32004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TODAY'S WORKSHOP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2926080" y="8686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A02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Online · 7 May 2026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2926080" y="1261872"/>
            <a:ext cx="5669280" cy="36576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0" y="1444752"/>
            <a:ext cx="347472" cy="347472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3383280" y="1463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18:00 – 20:00 EET  ·  17:00 – 19:00 CET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2926080" y="1993392"/>
            <a:ext cx="594360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4" name="Shape 31"/>
          <p:cNvSpPr/>
          <p:nvPr/>
        </p:nvSpPr>
        <p:spPr>
          <a:xfrm>
            <a:off x="2999232" y="2121408"/>
            <a:ext cx="274320" cy="27432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5" name="Text 32"/>
          <p:cNvSpPr/>
          <p:nvPr/>
        </p:nvSpPr>
        <p:spPr>
          <a:xfrm>
            <a:off x="2999232" y="21122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3364992" y="2011680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Explore AI-powered tools in language acquisition across teaching, learning and assessment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2926080" y="2706624"/>
            <a:ext cx="594360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8" name="Shape 35"/>
          <p:cNvSpPr/>
          <p:nvPr/>
        </p:nvSpPr>
        <p:spPr>
          <a:xfrm>
            <a:off x="2999232" y="2834640"/>
            <a:ext cx="274320" cy="27432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9" name="Text 36"/>
          <p:cNvSpPr/>
          <p:nvPr/>
        </p:nvSpPr>
        <p:spPr>
          <a:xfrm>
            <a:off x="2999232" y="28254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3364992" y="2724912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Present ESP practices using AI — offering real-time feedback and personalised learning pathways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2926080" y="3419856"/>
            <a:ext cx="5943600" cy="594360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2" name="Shape 39"/>
          <p:cNvSpPr/>
          <p:nvPr/>
        </p:nvSpPr>
        <p:spPr>
          <a:xfrm>
            <a:off x="2999232" y="3547872"/>
            <a:ext cx="274320" cy="274320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3" name="Text 40"/>
          <p:cNvSpPr/>
          <p:nvPr/>
        </p:nvSpPr>
        <p:spPr>
          <a:xfrm>
            <a:off x="2999232" y="3538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3364992" y="3438144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Gather stakeholder feedback to co-develop innovative, applicable approaches to ESP instruction</a:t>
            </a:r>
            <a:endParaRPr lang="en-US" sz="1200" dirty="0"/>
          </a:p>
        </p:txBody>
      </p:sp>
      <p:sp>
        <p:nvSpPr>
          <p:cNvPr id="45" name="Text 42"/>
          <p:cNvSpPr/>
          <p:nvPr/>
        </p:nvSpPr>
        <p:spPr>
          <a:xfrm>
            <a:off x="2926080" y="466344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Organised by: Nechifor, Dimulescu (UNITBV) · Kompara Lukančič, Smajla (UM) · Blažević, Gugić (UNIPU) · Costantini, Gallitelli, Li Destri (UNIUD)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112A46"/>
          </a:solidFill>
          <a:ln w="12700">
            <a:solidFill>
              <a:srgbClr val="112A46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457200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" y="123444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kern="0" spc="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VISIT US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kern="0" spc="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ONLINE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365760" y="2286000"/>
            <a:ext cx="3383280" cy="548640"/>
          </a:xfrm>
          <a:prstGeom prst="roundRect">
            <a:avLst>
              <a:gd name="adj" fmla="val 10000"/>
            </a:avLst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>
            <a:hlinkClick r:id="rId4"/>
          </p:cNvPr>
          <p:cNvSpPr/>
          <p:nvPr/>
        </p:nvSpPr>
        <p:spPr>
          <a:xfrm>
            <a:off x="365760" y="22860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elite-ai.unitbv.ro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65760" y="30175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BBDD4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Contact: elite-ai@unitbv.ro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402336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6"/>
          <p:cNvSpPr/>
          <p:nvPr/>
        </p:nvSpPr>
        <p:spPr>
          <a:xfrm>
            <a:off x="822960" y="402336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7"/>
          <p:cNvSpPr/>
          <p:nvPr/>
        </p:nvSpPr>
        <p:spPr>
          <a:xfrm>
            <a:off x="1188720" y="402336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8"/>
          <p:cNvSpPr/>
          <p:nvPr/>
        </p:nvSpPr>
        <p:spPr>
          <a:xfrm>
            <a:off x="457200" y="434340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Shape 9"/>
          <p:cNvSpPr/>
          <p:nvPr/>
        </p:nvSpPr>
        <p:spPr>
          <a:xfrm>
            <a:off x="822960" y="434340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0"/>
          <p:cNvSpPr/>
          <p:nvPr/>
        </p:nvSpPr>
        <p:spPr>
          <a:xfrm>
            <a:off x="1188720" y="434340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1"/>
          <p:cNvSpPr/>
          <p:nvPr/>
        </p:nvSpPr>
        <p:spPr>
          <a:xfrm>
            <a:off x="457200" y="466344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2"/>
          <p:cNvSpPr/>
          <p:nvPr/>
        </p:nvSpPr>
        <p:spPr>
          <a:xfrm>
            <a:off x="822960" y="466344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3"/>
          <p:cNvSpPr/>
          <p:nvPr/>
        </p:nvSpPr>
        <p:spPr>
          <a:xfrm>
            <a:off x="1188720" y="4663440"/>
            <a:ext cx="137160" cy="137160"/>
          </a:xfrm>
          <a:prstGeom prst="ellipse">
            <a:avLst/>
          </a:prstGeom>
          <a:solidFill>
            <a:srgbClr val="E8A020">
              <a:alpha val="50000"/>
            </a:srgbClr>
          </a:solidFill>
          <a:ln w="12700">
            <a:solidFill>
              <a:srgbClr val="E8A02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Text 14"/>
          <p:cNvSpPr/>
          <p:nvPr/>
        </p:nvSpPr>
        <p:spPr>
          <a:xfrm>
            <a:off x="4297680" y="365760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2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You'll Find on the Site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4297680" y="804672"/>
            <a:ext cx="4389120" cy="36576"/>
          </a:xfrm>
          <a:prstGeom prst="rect">
            <a:avLst/>
          </a:prstGeom>
          <a:solidFill>
            <a:srgbClr val="0D7FA8"/>
          </a:solidFill>
          <a:ln w="12700">
            <a:solidFill>
              <a:srgbClr val="0D7FA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6"/>
          <p:cNvSpPr/>
          <p:nvPr/>
        </p:nvSpPr>
        <p:spPr>
          <a:xfrm>
            <a:off x="4297680" y="960120"/>
            <a:ext cx="4663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1124712"/>
            <a:ext cx="384048" cy="38404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4892040" y="10332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Handbook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4892040" y="13258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Literature review on AI integration in FL/ESP education — free to download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4297680" y="1965960"/>
            <a:ext cx="4663440" cy="868680"/>
          </a:xfrm>
          <a:prstGeom prst="rect">
            <a:avLst/>
          </a:prstGeom>
          <a:solidFill>
            <a:srgbClr val="E4F3FA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20" y="2130552"/>
            <a:ext cx="384048" cy="38404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892040" y="203911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Repository</a:t>
            </a:r>
            <a:endParaRPr lang="en-US" sz="1300" dirty="0"/>
          </a:p>
        </p:txBody>
      </p:sp>
      <p:sp>
        <p:nvSpPr>
          <p:cNvPr id="26" name="Text 21"/>
          <p:cNvSpPr/>
          <p:nvPr/>
        </p:nvSpPr>
        <p:spPr>
          <a:xfrm>
            <a:off x="4892040" y="23317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Structured bank of AI tools, tasks and exercises for ESP classroom use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4297680" y="2971800"/>
            <a:ext cx="4663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120" y="3136392"/>
            <a:ext cx="384048" cy="38404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4892040" y="304495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300" dirty="0"/>
          </a:p>
        </p:txBody>
      </p:sp>
      <p:sp>
        <p:nvSpPr>
          <p:cNvPr id="30" name="Text 24"/>
          <p:cNvSpPr/>
          <p:nvPr/>
        </p:nvSpPr>
        <p:spPr>
          <a:xfrm>
            <a:off x="4892040" y="33375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All published outputs, manuals, and research outputs as they are completed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4297680" y="3977640"/>
            <a:ext cx="4663440" cy="868680"/>
          </a:xfrm>
          <a:prstGeom prst="rect">
            <a:avLst/>
          </a:prstGeom>
          <a:solidFill>
            <a:srgbClr val="E4F3FA"/>
          </a:solidFill>
          <a:ln w="12700">
            <a:solidFill>
              <a:srgbClr val="D0E8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120" y="4142232"/>
            <a:ext cx="384048" cy="38404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4892040" y="40507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2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the Team</a:t>
            </a:r>
            <a:endParaRPr lang="en-US" sz="1300" dirty="0"/>
          </a:p>
        </p:txBody>
      </p:sp>
      <p:sp>
        <p:nvSpPr>
          <p:cNvPr id="34" name="Text 27"/>
          <p:cNvSpPr/>
          <p:nvPr/>
        </p:nvSpPr>
        <p:spPr>
          <a:xfrm>
            <a:off x="4892040" y="43434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D3E5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Profiles of all partners and researchers involved in the project</a:t>
            </a:r>
            <a:endParaRPr lang="en-US" sz="1100" dirty="0"/>
          </a:p>
        </p:txBody>
      </p:sp>
      <p:sp>
        <p:nvSpPr>
          <p:cNvPr id="35" name="Text 28"/>
          <p:cNvSpPr/>
          <p:nvPr/>
        </p:nvSpPr>
        <p:spPr>
          <a:xfrm>
            <a:off x="4297680" y="4828032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resources are freely accessible.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748</Words>
  <Application>Microsoft Macintosh PowerPoint</Application>
  <PresentationFormat>On-screen Show (16:9)</PresentationFormat>
  <Paragraphs>149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ELITE-AI Project Introduction</dc:title>
  <dc:subject>PptxGenJS Presentation</dc:subject>
  <dc:creator>PptxGenJS</dc:creator>
  <cp:lastModifiedBy>Reviewer</cp:lastModifiedBy>
  <cp:revision>2</cp:revision>
  <dcterms:created xsi:type="dcterms:W3CDTF">2026-05-06T09:48:21Z</dcterms:created>
  <dcterms:modified xsi:type="dcterms:W3CDTF">2026-05-07T14:45:18Z</dcterms:modified>
</cp:coreProperties>
</file>