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12192000"/>
  <p:embeddedFontLst>
    <p:embeddedFont>
      <p:font typeface="Jost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5" roundtripDataSignature="AMtx7mjrvWh5bEpek2sGq1NaYTAkrTNe+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font" Target="fonts/Jost-bold.fntdata"/><Relationship Id="rId21" Type="http://schemas.openxmlformats.org/officeDocument/2006/relationships/font" Target="fonts/Jost-regular.fntdata"/><Relationship Id="rId24" Type="http://schemas.openxmlformats.org/officeDocument/2006/relationships/font" Target="fonts/Jost-boldItalic.fntdata"/><Relationship Id="rId23" Type="http://schemas.openxmlformats.org/officeDocument/2006/relationships/font" Target="fonts/Jost-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5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" name="Google Shape;1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" name="Google Shape;20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" name="Google Shape;28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" name="Google Shape;29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" name="Google Shape;5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6" name="Google Shape;56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5" name="Google Shape;65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" name="Google Shape;7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2" name="Google Shape;72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9" name="Google Shape;99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" name="Google Shape;107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8" name="Google Shape;108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9" name="Google Shape;119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" name="Google Shape;130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7" name="Google Shape;137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6" name="Google Shape;146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7" name="Google Shape;157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0" name="Google Shape;190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p1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9" name="Google Shape;199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0" name="Google Shape;200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titolo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34217e76acd_0_89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g34217e76acd_0_89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g34217e76acd_0_8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g34217e76acd_0_8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g34217e76acd_0_8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Relationship Id="rId4" Type="http://schemas.openxmlformats.org/officeDocument/2006/relationships/image" Target="../media/image4.png"/><Relationship Id="rId5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3.png"/><Relationship Id="rId5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hyperlink" Target="https://filestage.io/blog/tourism-campaigns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youtube.com/watch?v=-nu-UZN2rlA" TargetMode="External"/><Relationship Id="rId4" Type="http://schemas.openxmlformats.org/officeDocument/2006/relationships/image" Target="../media/image2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png"/><Relationship Id="rId4" Type="http://schemas.openxmlformats.org/officeDocument/2006/relationships/hyperlink" Target="https://duolookmedia.com/ai-powered-destination-marketing-campaigns/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hyperlink" Target="https://travelalliancepartnership.com/ai-for-tourism-marketing/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Relationship Id="rId4" Type="http://schemas.openxmlformats.org/officeDocument/2006/relationships/image" Target="../media/image7.png"/><Relationship Id="rId5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9E6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"/>
          <p:cNvSpPr/>
          <p:nvPr/>
        </p:nvSpPr>
        <p:spPr>
          <a:xfrm>
            <a:off x="5953489" y="1706483"/>
            <a:ext cx="6213000" cy="230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50"/>
              <a:buFont typeface="Jost"/>
              <a:buNone/>
            </a:pPr>
            <a:r>
              <a:rPr b="0" i="0" lang="en-US" sz="4050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THE TRANSFORMATIVE ROLE OF AI IN TOURISM: SUCCESSFUL CAMPAIGNS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5928026" y="4208774"/>
            <a:ext cx="6264000" cy="9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299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82"/>
              <a:buFont typeface="Jost"/>
              <a:buNone/>
            </a:pPr>
            <a:r>
              <a:rPr b="0" i="0" lang="en-US" sz="1782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How artificial intelligence (AI) is shaping the future of the tourism industry, from marketing strategies to customer experiences.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0" y="0"/>
            <a:ext cx="5713571" cy="6856286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I and Tourism" id="25" name="Google Shape;25;p1"/>
          <p:cNvPicPr preferRelativeResize="0"/>
          <p:nvPr/>
        </p:nvPicPr>
        <p:blipFill rotWithShape="1">
          <a:blip r:embed="rId3">
            <a:alphaModFix/>
          </a:blip>
          <a:srcRect b="-43720" l="3140" r="3140" t="-43720"/>
          <a:stretch/>
        </p:blipFill>
        <p:spPr>
          <a:xfrm>
            <a:off x="0" y="0"/>
            <a:ext cx="5713571" cy="68562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9E6"/>
        </a:solid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"/>
          <p:cNvSpPr/>
          <p:nvPr/>
        </p:nvSpPr>
        <p:spPr>
          <a:xfrm>
            <a:off x="0" y="399950"/>
            <a:ext cx="12188952" cy="4265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Jost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EXPERIMENTING WITH AI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" name="Google Shape;3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6608" y="2699662"/>
            <a:ext cx="2971057" cy="1218895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2"/>
          <p:cNvSpPr/>
          <p:nvPr/>
        </p:nvSpPr>
        <p:spPr>
          <a:xfrm>
            <a:off x="552312" y="3044113"/>
            <a:ext cx="2514000" cy="5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0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20"/>
              <a:buFont typeface="Jost"/>
              <a:buNone/>
            </a:pPr>
            <a:r>
              <a:rPr b="1" i="0" lang="en-US" sz="1620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Introduction to Generative AI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761810" y="1989632"/>
            <a:ext cx="2513971" cy="5682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6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2"/>
              <a:buFont typeface="Jost"/>
              <a:buNone/>
            </a:pPr>
            <a:r>
              <a:rPr b="0" i="0" lang="en-US" sz="1122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Definition and importance of generative AI in the tourism industry.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5" name="Google Shape;35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28168" y="2699662"/>
            <a:ext cx="2971057" cy="1218895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2"/>
          <p:cNvSpPr/>
          <p:nvPr/>
        </p:nvSpPr>
        <p:spPr>
          <a:xfrm>
            <a:off x="3613834" y="3044113"/>
            <a:ext cx="2199725" cy="5182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0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20"/>
              <a:buFont typeface="Jost"/>
              <a:buNone/>
            </a:pPr>
            <a:r>
              <a:rPr b="1" i="0" lang="en-US" sz="1620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AI-Powered Language Skills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3523369" y="1989632"/>
            <a:ext cx="2513971" cy="5682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6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2"/>
              <a:buFont typeface="Jost"/>
              <a:buNone/>
            </a:pPr>
            <a:r>
              <a:rPr b="0" i="0" lang="en-US" sz="1122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How AI can be leveraged to develop specialized language skills for tourism communication.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" name="Google Shape;38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89726" y="2699662"/>
            <a:ext cx="2980580" cy="1218895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Google Shape;39;p2"/>
          <p:cNvSpPr/>
          <p:nvPr/>
        </p:nvSpPr>
        <p:spPr>
          <a:xfrm>
            <a:off x="6375393" y="2915558"/>
            <a:ext cx="2199725" cy="7773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0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20"/>
              <a:buFont typeface="Jost"/>
              <a:buNone/>
            </a:pPr>
            <a:r>
              <a:rPr b="1" i="0" lang="en-US" sz="1620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Successful AI-Generated Campaigns</a:t>
            </a:r>
            <a:endParaRPr b="1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6284928" y="1989632"/>
            <a:ext cx="2513971" cy="5682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6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2"/>
              <a:buFont typeface="Jost"/>
              <a:buNone/>
            </a:pPr>
            <a:r>
              <a:rPr b="0" i="0" lang="en-US" sz="1122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Examples of successful AI-generated campaigns and their comparison with traditional campaigns.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" name="Google Shape;4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51288" y="2699662"/>
            <a:ext cx="2971057" cy="1218895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"/>
          <p:cNvSpPr/>
          <p:nvPr/>
        </p:nvSpPr>
        <p:spPr>
          <a:xfrm>
            <a:off x="9136953" y="3044113"/>
            <a:ext cx="2199725" cy="5182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0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20"/>
              <a:buFont typeface="Jost"/>
              <a:buNone/>
            </a:pPr>
            <a:r>
              <a:rPr b="0" i="0" lang="en-US" sz="1620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Experimenting with AI: Text and Image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9046488" y="2180085"/>
            <a:ext cx="2513971" cy="3788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6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2"/>
              <a:buFont typeface="Jost"/>
              <a:buNone/>
            </a:pPr>
            <a:r>
              <a:rPr b="0" i="0" lang="en-US" sz="1122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Exploring the creation and analysis of text and images using AI tools.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847387" y="3985215"/>
            <a:ext cx="2971057" cy="1218895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2"/>
          <p:cNvSpPr/>
          <p:nvPr/>
        </p:nvSpPr>
        <p:spPr>
          <a:xfrm>
            <a:off x="2233054" y="4329667"/>
            <a:ext cx="2199725" cy="5182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0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20"/>
              <a:buFont typeface="Jost"/>
              <a:buNone/>
            </a:pPr>
            <a:r>
              <a:rPr b="0" i="0" lang="en-US" sz="1620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Effective Tourist Advertisements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2"/>
          <p:cNvSpPr/>
          <p:nvPr/>
        </p:nvSpPr>
        <p:spPr>
          <a:xfrm>
            <a:off x="2142589" y="5332071"/>
            <a:ext cx="2513971" cy="11364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6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2"/>
              <a:buFont typeface="Jost"/>
              <a:buNone/>
            </a:pPr>
            <a:r>
              <a:rPr b="0" i="0" lang="en-US" sz="1122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Discussion on the features that make a tourist advertisement (e.g., Instagram post) effective in drawing potential customers, with a focus on comparing human-generated and AI-generated content.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" name="Google Shape;47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08947" y="3985215"/>
            <a:ext cx="2971057" cy="1218895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2"/>
          <p:cNvSpPr/>
          <p:nvPr/>
        </p:nvSpPr>
        <p:spPr>
          <a:xfrm>
            <a:off x="4994614" y="4329667"/>
            <a:ext cx="2199725" cy="5182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0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20"/>
              <a:buFont typeface="Jost"/>
              <a:buNone/>
            </a:pPr>
            <a:r>
              <a:rPr b="0" i="0" lang="en-US" sz="1620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Discourse Analysis Tools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4904149" y="5332071"/>
            <a:ext cx="2513971" cy="75764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6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2"/>
              <a:buFont typeface="Jost"/>
              <a:buNone/>
            </a:pPr>
            <a:r>
              <a:rPr b="0" i="0" lang="en-US" sz="1122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Overview of Systemic Functional Linguistics (SFL) Appraisal framework as a tool to approach tourism discourse analysis.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2"/>
          <p:cNvSpPr/>
          <p:nvPr/>
        </p:nvSpPr>
        <p:spPr>
          <a:xfrm>
            <a:off x="7756173" y="4201112"/>
            <a:ext cx="2199600" cy="7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04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20"/>
              <a:buFont typeface="Jost"/>
              <a:buNone/>
            </a:pPr>
            <a:r>
              <a:rPr b="0" i="0" lang="en-US" sz="1620" u="none" cap="none" strike="noStrik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Multimodal Analysis in Tourism Communication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2"/>
          <p:cNvSpPr/>
          <p:nvPr/>
        </p:nvSpPr>
        <p:spPr>
          <a:xfrm>
            <a:off x="7665708" y="5332071"/>
            <a:ext cx="2513971" cy="9470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6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2"/>
              <a:buFont typeface="Jost"/>
              <a:buNone/>
            </a:pPr>
            <a:r>
              <a:rPr b="0" i="0" lang="en-US" sz="1122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Exploring social semiotics and software for visual annotation to understand and create content for specific purposes in tourism communication.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" name="Google Shape;52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70513" y="3979337"/>
            <a:ext cx="2971057" cy="12188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9E6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7"/>
          <p:cNvSpPr/>
          <p:nvPr/>
        </p:nvSpPr>
        <p:spPr>
          <a:xfrm>
            <a:off x="476131" y="476131"/>
            <a:ext cx="6652727" cy="5904024"/>
          </a:xfrm>
          <a:prstGeom prst="rect">
            <a:avLst/>
          </a:prstGeom>
          <a:solidFill>
            <a:srgbClr val="143F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Generative AI in Tourism" id="59" name="Google Shape;59;p7"/>
          <p:cNvPicPr preferRelativeResize="0"/>
          <p:nvPr/>
        </p:nvPicPr>
        <p:blipFill rotWithShape="1">
          <a:blip r:embed="rId3">
            <a:alphaModFix/>
          </a:blip>
          <a:srcRect b="-14686" l="-291" r="-301" t="-6495"/>
          <a:stretch/>
        </p:blipFill>
        <p:spPr>
          <a:xfrm>
            <a:off x="476131" y="645481"/>
            <a:ext cx="6652726" cy="5904024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/>
          <p:nvPr/>
        </p:nvSpPr>
        <p:spPr>
          <a:xfrm>
            <a:off x="7793885" y="1585516"/>
            <a:ext cx="3730040" cy="85316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Jost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AI-POWERED LANGUAGE SKILLS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7"/>
          <p:cNvSpPr/>
          <p:nvPr/>
        </p:nvSpPr>
        <p:spPr>
          <a:xfrm>
            <a:off x="7406800" y="2579226"/>
            <a:ext cx="4504200" cy="291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3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4"/>
              <a:buFont typeface="Jost"/>
              <a:buNone/>
            </a:pPr>
            <a:r>
              <a:rPr b="0" i="0" lang="en-US" sz="1584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Generative AI has emerged as a transformative technology for the tourism industry, offering unprecedented opportunities to </a:t>
            </a:r>
            <a:r>
              <a:rPr b="0" i="0" lang="en-US" sz="1584" u="sng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develop specialized language skills</a:t>
            </a:r>
            <a:r>
              <a:rPr b="0" i="0" lang="en-US" sz="1584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. By leveraging AI-powered language models, businesses can create </a:t>
            </a:r>
            <a:r>
              <a:rPr b="0" i="0" lang="en-US" sz="1584" u="sng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highly personalized and engaging content that resonates with diverse international (multilingual) audiences</a:t>
            </a:r>
            <a:r>
              <a:rPr b="0" i="0" lang="en-US" sz="1584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, ultimately enhancing the customer experience and driving increased bookings.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3F9C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"/>
          <p:cNvSpPr/>
          <p:nvPr/>
        </p:nvSpPr>
        <p:spPr>
          <a:xfrm>
            <a:off x="190452" y="1967462"/>
            <a:ext cx="11808047" cy="165202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03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41"/>
              <a:buFont typeface="Jost"/>
              <a:buNone/>
            </a:pPr>
            <a:r>
              <a:rPr b="0" i="0" lang="en-US" sz="3441" u="none" cap="none" strike="noStrike">
                <a:solidFill>
                  <a:srgbClr val="FFFFFF"/>
                </a:solidFill>
                <a:latin typeface="Jost"/>
                <a:ea typeface="Jost"/>
                <a:cs typeface="Jost"/>
                <a:sym typeface="Jost"/>
              </a:rPr>
              <a:t>What types of content (e.g., articles, social media posts, visual content) do you believe are best suited for AI generation in tourism?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4"/>
          <p:cNvSpPr/>
          <p:nvPr/>
        </p:nvSpPr>
        <p:spPr>
          <a:xfrm>
            <a:off x="190452" y="4345885"/>
            <a:ext cx="11808047" cy="550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03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41"/>
              <a:buFont typeface="Jost"/>
              <a:buNone/>
            </a:pPr>
            <a:r>
              <a:rPr b="0" i="0" lang="en-US" sz="3441" u="none" cap="none" strike="noStrike">
                <a:solidFill>
                  <a:srgbClr val="FFFFFF"/>
                </a:solidFill>
                <a:latin typeface="Jost"/>
                <a:ea typeface="Jost"/>
                <a:cs typeface="Jost"/>
                <a:sym typeface="Jost"/>
              </a:rPr>
              <a:t>Why?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9E6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5"/>
          <p:cNvSpPr/>
          <p:nvPr/>
        </p:nvSpPr>
        <p:spPr>
          <a:xfrm>
            <a:off x="0" y="399950"/>
            <a:ext cx="12188952" cy="4265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Jost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THE EMERGING IMPORTANCE OF AI IN TOURISM MARKETING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5"/>
          <p:cNvSpPr/>
          <p:nvPr/>
        </p:nvSpPr>
        <p:spPr>
          <a:xfrm>
            <a:off x="1799577" y="1514096"/>
            <a:ext cx="1428300" cy="1428300"/>
          </a:xfrm>
          <a:prstGeom prst="roundRect">
            <a:avLst>
              <a:gd fmla="val 6402" name="adj"/>
            </a:avLst>
          </a:prstGeom>
          <a:noFill/>
          <a:ln cap="flat" cmpd="sng" w="25400">
            <a:solidFill>
              <a:srgbClr val="143F9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" name="Google Shape;7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90011" y="1883681"/>
            <a:ext cx="647538" cy="695151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5"/>
          <p:cNvSpPr/>
          <p:nvPr/>
        </p:nvSpPr>
        <p:spPr>
          <a:xfrm>
            <a:off x="1235763" y="3029829"/>
            <a:ext cx="2556000" cy="5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0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20"/>
              <a:buFont typeface="Jost"/>
              <a:buNone/>
            </a:pPr>
            <a:r>
              <a:rPr b="0" i="0" lang="en-US" sz="1620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Enhanced Customer Interactions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5"/>
          <p:cNvSpPr/>
          <p:nvPr/>
        </p:nvSpPr>
        <p:spPr>
          <a:xfrm>
            <a:off x="1286563" y="3746271"/>
            <a:ext cx="25560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303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Jost"/>
              <a:buNone/>
            </a:pPr>
            <a:r>
              <a:rPr b="0" i="0" lang="en-US" sz="1320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AI-powered chatbots and virtual assistants enable seamless, personalized customer support and engagement.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5"/>
          <p:cNvSpPr/>
          <p:nvPr/>
        </p:nvSpPr>
        <p:spPr>
          <a:xfrm>
            <a:off x="5278157" y="1464934"/>
            <a:ext cx="1428300" cy="1428300"/>
          </a:xfrm>
          <a:prstGeom prst="roundRect">
            <a:avLst>
              <a:gd fmla="val 6402" name="adj"/>
            </a:avLst>
          </a:prstGeom>
          <a:noFill/>
          <a:ln cap="flat" cmpd="sng" w="25400">
            <a:solidFill>
              <a:srgbClr val="143F9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" name="Google Shape;8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61642" y="1774355"/>
            <a:ext cx="742764" cy="809423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5"/>
          <p:cNvSpPr/>
          <p:nvPr/>
        </p:nvSpPr>
        <p:spPr>
          <a:xfrm>
            <a:off x="4660281" y="3029754"/>
            <a:ext cx="2545500" cy="5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0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20"/>
              <a:buFont typeface="Jost"/>
              <a:buNone/>
            </a:pPr>
            <a:r>
              <a:rPr b="0" i="0" lang="en-US" sz="1620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Personalized Content Creation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5"/>
          <p:cNvSpPr/>
          <p:nvPr/>
        </p:nvSpPr>
        <p:spPr>
          <a:xfrm>
            <a:off x="4719556" y="3746271"/>
            <a:ext cx="2545500" cy="89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303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Jost"/>
              <a:buNone/>
            </a:pPr>
            <a:r>
              <a:rPr b="0" i="0" lang="en-US" sz="1320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AI algorithms analyze customer data to generate hyper-targeted marketing materials, catering to individual preferences.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5"/>
          <p:cNvSpPr/>
          <p:nvPr/>
        </p:nvSpPr>
        <p:spPr>
          <a:xfrm>
            <a:off x="8934375" y="1481150"/>
            <a:ext cx="1428300" cy="1428300"/>
          </a:xfrm>
          <a:prstGeom prst="roundRect">
            <a:avLst>
              <a:gd fmla="val 6402" name="adj"/>
            </a:avLst>
          </a:prstGeom>
          <a:noFill/>
          <a:ln cap="flat" cmpd="sng" w="25400">
            <a:solidFill>
              <a:srgbClr val="143F9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4" name="Google Shape;84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440220" y="1985427"/>
            <a:ext cx="561835" cy="48565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5"/>
          <p:cNvSpPr/>
          <p:nvPr/>
        </p:nvSpPr>
        <p:spPr>
          <a:xfrm>
            <a:off x="8491060" y="3009479"/>
            <a:ext cx="2314800" cy="2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0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20"/>
              <a:buFont typeface="Jost"/>
              <a:buNone/>
            </a:pPr>
            <a:r>
              <a:rPr b="0" i="0" lang="en-US" sz="1620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Real-time Adaptability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5"/>
          <p:cNvSpPr/>
          <p:nvPr/>
        </p:nvSpPr>
        <p:spPr>
          <a:xfrm>
            <a:off x="8563673" y="3368626"/>
            <a:ext cx="2314800" cy="11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303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0"/>
              <a:buFont typeface="Jost"/>
              <a:buNone/>
            </a:pPr>
            <a:r>
              <a:rPr b="0" i="0" lang="en-US" sz="1320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AI helps tourism businesses quickly respond to changing market trends and customer behaviors, optimizing their marketing strategies.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5"/>
          <p:cNvSpPr/>
          <p:nvPr/>
        </p:nvSpPr>
        <p:spPr>
          <a:xfrm>
            <a:off x="0" y="4942239"/>
            <a:ext cx="12188952" cy="1914046"/>
          </a:xfrm>
          <a:prstGeom prst="rect">
            <a:avLst/>
          </a:prstGeom>
          <a:solidFill>
            <a:srgbClr val="143F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5"/>
          <p:cNvSpPr/>
          <p:nvPr/>
        </p:nvSpPr>
        <p:spPr>
          <a:xfrm>
            <a:off x="699912" y="5253733"/>
            <a:ext cx="10789127" cy="129567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024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25"/>
              <a:buFont typeface="Jost"/>
              <a:buNone/>
            </a:pPr>
            <a:r>
              <a:rPr b="0" i="0" lang="en-US" sz="2025" u="none" cap="none" strike="noStrike">
                <a:solidFill>
                  <a:srgbClr val="FFFFFF"/>
                </a:solidFill>
                <a:latin typeface="Jost"/>
                <a:ea typeface="Jost"/>
                <a:cs typeface="Jost"/>
                <a:sym typeface="Jost"/>
              </a:rPr>
              <a:t>As AI continues to disrupt traditional tourism marketing practices, tourism professionals must adapt and leverage these transformative technologies to </a:t>
            </a:r>
            <a:r>
              <a:rPr b="0" i="0" lang="en-US" sz="2025" u="sng" cap="none" strike="noStrike">
                <a:solidFill>
                  <a:srgbClr val="FFFFFF"/>
                </a:solidFill>
                <a:latin typeface="Jost"/>
                <a:ea typeface="Jost"/>
                <a:cs typeface="Jost"/>
                <a:sym typeface="Jost"/>
              </a:rPr>
              <a:t>enhance customer interactions</a:t>
            </a:r>
            <a:r>
              <a:rPr b="0" i="0" lang="en-US" sz="2025" u="none" cap="none" strike="noStrike">
                <a:solidFill>
                  <a:srgbClr val="FFFFFF"/>
                </a:solidFill>
                <a:latin typeface="Jost"/>
                <a:ea typeface="Jost"/>
                <a:cs typeface="Jost"/>
                <a:sym typeface="Jost"/>
              </a:rPr>
              <a:t>, </a:t>
            </a:r>
            <a:r>
              <a:rPr b="0" i="0" lang="en-US" sz="2025" u="sng" cap="none" strike="noStrike">
                <a:solidFill>
                  <a:srgbClr val="FFFFFF"/>
                </a:solidFill>
                <a:latin typeface="Jost"/>
                <a:ea typeface="Jost"/>
                <a:cs typeface="Jost"/>
                <a:sym typeface="Jost"/>
              </a:rPr>
              <a:t>personalize content</a:t>
            </a:r>
            <a:r>
              <a:rPr b="0" i="0" lang="en-US" sz="2025" u="none" cap="none" strike="noStrike">
                <a:solidFill>
                  <a:srgbClr val="FFFFFF"/>
                </a:solidFill>
                <a:latin typeface="Jost"/>
                <a:ea typeface="Jost"/>
                <a:cs typeface="Jost"/>
                <a:sym typeface="Jost"/>
              </a:rPr>
              <a:t>, and </a:t>
            </a:r>
            <a:r>
              <a:rPr b="0" i="0" lang="en-US" sz="2025" u="sng" cap="none" strike="noStrike">
                <a:solidFill>
                  <a:srgbClr val="FFFFFF"/>
                </a:solidFill>
                <a:latin typeface="Jost"/>
                <a:ea typeface="Jost"/>
                <a:cs typeface="Jost"/>
                <a:sym typeface="Jost"/>
              </a:rPr>
              <a:t>maintain real-time adaptability</a:t>
            </a:r>
            <a:r>
              <a:rPr b="0" i="0" lang="en-US" sz="2025" u="none" cap="none" strike="noStrike">
                <a:solidFill>
                  <a:srgbClr val="FFFFFF"/>
                </a:solidFill>
                <a:latin typeface="Jost"/>
                <a:ea typeface="Jost"/>
                <a:cs typeface="Jost"/>
                <a:sym typeface="Jost"/>
              </a:rPr>
              <a:t>, ultimately delivering more engaging and tailored experiences for the modern tourist.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3F9C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8"/>
          <p:cNvSpPr/>
          <p:nvPr/>
        </p:nvSpPr>
        <p:spPr>
          <a:xfrm>
            <a:off x="1192232" y="2758063"/>
            <a:ext cx="9804488" cy="779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5008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50"/>
              <a:buFont typeface="Jost"/>
              <a:buNone/>
            </a:pPr>
            <a:r>
              <a:rPr b="0" i="0" lang="en-US" sz="5850" u="none" cap="none" strike="noStrike">
                <a:solidFill>
                  <a:srgbClr val="FFFFFF"/>
                </a:solidFill>
                <a:latin typeface="Jost"/>
                <a:ea typeface="Jost"/>
                <a:cs typeface="Jost"/>
                <a:sym typeface="Jost"/>
              </a:rPr>
              <a:t>SUCCESSFUL CAMPAIGNS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8"/>
          <p:cNvSpPr/>
          <p:nvPr/>
        </p:nvSpPr>
        <p:spPr>
          <a:xfrm>
            <a:off x="1192232" y="3563468"/>
            <a:ext cx="9804488" cy="53497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301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68"/>
              <a:buFont typeface="Jost"/>
              <a:buNone/>
            </a:pPr>
            <a:r>
              <a:rPr b="0" i="0" lang="en-US" sz="3168" u="none" cap="none" strike="noStrike">
                <a:solidFill>
                  <a:srgbClr val="FFFFFF"/>
                </a:solidFill>
                <a:latin typeface="Jost"/>
                <a:ea typeface="Jost"/>
                <a:cs typeface="Jost"/>
                <a:sym typeface="Jost"/>
              </a:rPr>
              <a:t>AI versus traditional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9"/>
          <p:cNvSpPr/>
          <p:nvPr/>
        </p:nvSpPr>
        <p:spPr>
          <a:xfrm>
            <a:off x="0" y="0"/>
            <a:ext cx="12188952" cy="5713571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creenshot 2025-03-17 alle 10.12.46.png" id="102" name="Google Shape;102;p9"/>
          <p:cNvPicPr preferRelativeResize="0"/>
          <p:nvPr/>
        </p:nvPicPr>
        <p:blipFill rotWithShape="1">
          <a:blip r:embed="rId3">
            <a:alphaModFix/>
          </a:blip>
          <a:srcRect b="5132" l="605" r="603" t="5133"/>
          <a:stretch/>
        </p:blipFill>
        <p:spPr>
          <a:xfrm>
            <a:off x="0" y="0"/>
            <a:ext cx="12188952" cy="571357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9"/>
          <p:cNvSpPr/>
          <p:nvPr/>
        </p:nvSpPr>
        <p:spPr>
          <a:xfrm>
            <a:off x="0" y="5713571"/>
            <a:ext cx="12188952" cy="1142714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9"/>
          <p:cNvSpPr/>
          <p:nvPr/>
        </p:nvSpPr>
        <p:spPr>
          <a:xfrm>
            <a:off x="3080567" y="6027297"/>
            <a:ext cx="6630599" cy="5215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2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89"/>
              <a:buFont typeface="Jost"/>
              <a:buNone/>
            </a:pPr>
            <a:r>
              <a:rPr b="1" i="0" lang="en-US" sz="3089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2024 Tourism Ireland </a:t>
            </a:r>
            <a:r>
              <a:rPr b="1" i="0" lang="en-US" sz="3089" u="sng" cap="none" strike="noStrike">
                <a:solidFill>
                  <a:srgbClr val="11A9E2"/>
                </a:solidFill>
                <a:latin typeface="Jost"/>
                <a:ea typeface="Jost"/>
                <a:cs typeface="Jost"/>
                <a:sym typeface="Jos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3F9C"/>
        </a:soli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0"/>
          <p:cNvSpPr/>
          <p:nvPr/>
        </p:nvSpPr>
        <p:spPr>
          <a:xfrm>
            <a:off x="0" y="0"/>
            <a:ext cx="6094476" cy="6856286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0"/>
          <p:cNvSpPr/>
          <p:nvPr/>
        </p:nvSpPr>
        <p:spPr>
          <a:xfrm>
            <a:off x="6094476" y="2075"/>
            <a:ext cx="6094500" cy="2285400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0"/>
          <p:cNvSpPr/>
          <p:nvPr/>
        </p:nvSpPr>
        <p:spPr>
          <a:xfrm>
            <a:off x="6518233" y="623211"/>
            <a:ext cx="5771659" cy="10431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298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89"/>
              <a:buFont typeface="Jost"/>
              <a:buNone/>
            </a:pPr>
            <a:r>
              <a:rPr b="1" i="0" lang="en-US" sz="3089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Tourism Ireland - Discover the Soul of Ireland </a:t>
            </a:r>
            <a:r>
              <a:rPr b="1" i="0" lang="en-US" sz="3089" u="sng" cap="none" strike="noStrike">
                <a:solidFill>
                  <a:schemeClr val="hlink"/>
                </a:solidFill>
                <a:latin typeface="Jost"/>
                <a:ea typeface="Jost"/>
                <a:cs typeface="Jost"/>
                <a:sym typeface="Jost"/>
                <a:hlinkClick r:id="rId3"/>
              </a:rPr>
              <a:t>campaign</a:t>
            </a:r>
            <a:r>
              <a:rPr b="1" i="0" lang="en-US" sz="3089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 (@tourismireland)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10"/>
          <p:cNvSpPr/>
          <p:nvPr/>
        </p:nvSpPr>
        <p:spPr>
          <a:xfrm>
            <a:off x="6094476" y="2285429"/>
            <a:ext cx="6094476" cy="4570857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0"/>
          <p:cNvSpPr/>
          <p:nvPr/>
        </p:nvSpPr>
        <p:spPr>
          <a:xfrm>
            <a:off x="6475375" y="2285425"/>
            <a:ext cx="5865900" cy="425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-242900" lvl="0" marL="242900" marR="0" rtl="0" algn="l">
              <a:lnSpc>
                <a:spcPct val="12600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3"/>
              <a:buFont typeface="Jost"/>
              <a:buChar char="•"/>
            </a:pPr>
            <a:r>
              <a:rPr b="0" i="0" lang="en-US" sz="1823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Which strategies can you spot? Through which modes?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33016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366"/>
              <a:buFont typeface="Jost"/>
              <a:buNone/>
            </a:pPr>
            <a:r>
              <a:rPr b="0" i="0" lang="en-US" sz="1366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music?</a:t>
            </a:r>
            <a:endParaRPr b="0" i="0" sz="1366" u="none" cap="none" strike="noStrike">
              <a:solidFill>
                <a:srgbClr val="000000"/>
              </a:solidFill>
              <a:latin typeface="Jost"/>
              <a:ea typeface="Jost"/>
              <a:cs typeface="Jost"/>
              <a:sym typeface="Jost"/>
            </a:endParaRPr>
          </a:p>
          <a:p>
            <a:pPr indent="0" lvl="1" marL="457200" marR="0" rtl="0" algn="l">
              <a:lnSpc>
                <a:spcPct val="133016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366"/>
              <a:buFont typeface="Jost"/>
              <a:buNone/>
            </a:pPr>
            <a:r>
              <a:rPr lang="en-US" sz="1366">
                <a:latin typeface="Jost"/>
                <a:ea typeface="Jost"/>
                <a:cs typeface="Jost"/>
                <a:sym typeface="Jost"/>
              </a:rPr>
              <a:t>Slogan?</a:t>
            </a:r>
            <a:endParaRPr sz="1366">
              <a:latin typeface="Jost"/>
              <a:ea typeface="Jost"/>
              <a:cs typeface="Jost"/>
              <a:sym typeface="Jost"/>
            </a:endParaRPr>
          </a:p>
          <a:p>
            <a:pPr indent="0" lvl="1" marL="457200" marR="0" rtl="0" algn="l">
              <a:lnSpc>
                <a:spcPct val="133016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366"/>
              <a:buFont typeface="Jost"/>
              <a:buNone/>
            </a:pPr>
            <a:r>
              <a:rPr lang="en-US" sz="1366">
                <a:latin typeface="Jost"/>
                <a:ea typeface="Jost"/>
                <a:cs typeface="Jost"/>
                <a:sym typeface="Jost"/>
              </a:rPr>
              <a:t>visual </a:t>
            </a:r>
            <a:r>
              <a:rPr b="0" i="0" lang="en-US" sz="1366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storytelling based on tourism tropes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33016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366"/>
              <a:buFont typeface="Jost"/>
              <a:buNone/>
            </a:pPr>
            <a:r>
              <a:rPr b="0" i="0" lang="en-US" sz="1366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smiling tourists</a:t>
            </a:r>
            <a:r>
              <a:rPr lang="en-US" sz="1366">
                <a:latin typeface="Jost"/>
                <a:ea typeface="Jost"/>
                <a:cs typeface="Jost"/>
                <a:sym typeface="Jost"/>
              </a:rPr>
              <a:t>? </a:t>
            </a:r>
            <a:r>
              <a:rPr b="0" i="0" lang="en-US" sz="1366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interaction with locals?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33016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366"/>
              <a:buFont typeface="Jost"/>
              <a:buNone/>
            </a:pPr>
            <a:r>
              <a:rPr b="0" i="0" lang="en-US" sz="1366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idyllic, aerial shots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33016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366"/>
              <a:buFont typeface="Jost"/>
              <a:buNone/>
            </a:pPr>
            <a:r>
              <a:rPr b="0" i="0" lang="en-US" sz="1366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wildlife presence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33016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1366"/>
              <a:buFont typeface="Jost"/>
              <a:buNone/>
            </a:pPr>
            <a:r>
              <a:rPr lang="en-US" sz="1366">
                <a:latin typeface="Jost"/>
                <a:ea typeface="Jost"/>
                <a:cs typeface="Jost"/>
                <a:sym typeface="Jost"/>
              </a:rPr>
              <a:t>the untamed nature of untouched landscapes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2900" lvl="0" marL="242900" marR="0" rtl="0" algn="l">
              <a:lnSpc>
                <a:spcPct val="126001"/>
              </a:lnSpc>
              <a:spcBef>
                <a:spcPts val="1646"/>
              </a:spcBef>
              <a:spcAft>
                <a:spcPts val="0"/>
              </a:spcAft>
              <a:buClr>
                <a:srgbClr val="000000"/>
              </a:buClr>
              <a:buSzPts val="1823"/>
              <a:buFont typeface="Jost"/>
              <a:buChar char="•"/>
            </a:pPr>
            <a:r>
              <a:rPr b="0" i="0" lang="en-US" sz="1823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Other travel boards with effective tourism content: @westernaustralia, @explorecanada, @dolomiti.it, @fvglive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10" title="Screenshot 2026-02-25 alle 10.31.16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497528" y="1066000"/>
            <a:ext cx="8836198" cy="5139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1"/>
          <p:cNvSpPr/>
          <p:nvPr/>
        </p:nvSpPr>
        <p:spPr>
          <a:xfrm>
            <a:off x="0" y="0"/>
            <a:ext cx="12188952" cy="6284928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creenshot 2025-03-17 alle 10.26.15.png" id="122" name="Google Shape;122;p11"/>
          <p:cNvPicPr preferRelativeResize="0"/>
          <p:nvPr/>
        </p:nvPicPr>
        <p:blipFill rotWithShape="1">
          <a:blip r:embed="rId3">
            <a:alphaModFix/>
          </a:blip>
          <a:srcRect b="6594" l="-52907" r="-52907" t="1585"/>
          <a:stretch/>
        </p:blipFill>
        <p:spPr>
          <a:xfrm>
            <a:off x="0" y="0"/>
            <a:ext cx="12188952" cy="6284928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1"/>
          <p:cNvSpPr/>
          <p:nvPr/>
        </p:nvSpPr>
        <p:spPr>
          <a:xfrm>
            <a:off x="0" y="6284928"/>
            <a:ext cx="12188952" cy="571357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1"/>
          <p:cNvSpPr/>
          <p:nvPr/>
        </p:nvSpPr>
        <p:spPr>
          <a:xfrm>
            <a:off x="4599425" y="6389528"/>
            <a:ext cx="3289113" cy="37450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18"/>
              <a:buFont typeface="Jost"/>
              <a:buNone/>
            </a:pPr>
            <a:r>
              <a:rPr b="0" i="0" lang="en-US" sz="2218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AI-supported </a:t>
            </a:r>
            <a:r>
              <a:rPr b="0" i="0" lang="en-US" sz="2218" u="sng" cap="none" strike="noStrike">
                <a:solidFill>
                  <a:srgbClr val="11A9E2"/>
                </a:solidFill>
                <a:latin typeface="Jost"/>
                <a:ea typeface="Jost"/>
                <a:cs typeface="Jost"/>
                <a:sym typeface="Jos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campaigns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1"/>
          <p:cNvSpPr/>
          <p:nvPr/>
        </p:nvSpPr>
        <p:spPr>
          <a:xfrm>
            <a:off x="9172659" y="1728355"/>
            <a:ext cx="2889982" cy="3266258"/>
          </a:xfrm>
          <a:prstGeom prst="roundRect">
            <a:avLst>
              <a:gd fmla="val 1898" name="adj"/>
            </a:avLst>
          </a:prstGeom>
          <a:solidFill>
            <a:srgbClr val="FFFFFF"/>
          </a:solidFill>
          <a:ln cap="flat" cmpd="sng" w="25400">
            <a:solidFill>
              <a:srgbClr val="143F9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1"/>
          <p:cNvSpPr/>
          <p:nvPr/>
        </p:nvSpPr>
        <p:spPr>
          <a:xfrm>
            <a:off x="9237728" y="1807810"/>
            <a:ext cx="2759967" cy="310987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98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40"/>
              <a:buFont typeface="Jost"/>
              <a:buNone/>
            </a:pPr>
            <a:r>
              <a:rPr b="1" i="0" lang="en-US" sz="3240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Why merely imagine when you can authentically experience?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2"/>
          <p:cNvSpPr/>
          <p:nvPr/>
        </p:nvSpPr>
        <p:spPr>
          <a:xfrm>
            <a:off x="0" y="0"/>
            <a:ext cx="12188952" cy="6856286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creenshot 2025-03-17 alle 10.26.40.png" id="133" name="Google Shape;133;p12"/>
          <p:cNvPicPr preferRelativeResize="0"/>
          <p:nvPr/>
        </p:nvPicPr>
        <p:blipFill rotWithShape="1">
          <a:blip r:embed="rId3">
            <a:alphaModFix/>
          </a:blip>
          <a:srcRect b="5539" l="-43050" r="-43050" t="17171"/>
          <a:stretch/>
        </p:blipFill>
        <p:spPr>
          <a:xfrm>
            <a:off x="0" y="0"/>
            <a:ext cx="12188952" cy="68562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3"/>
          <p:cNvSpPr/>
          <p:nvPr/>
        </p:nvSpPr>
        <p:spPr>
          <a:xfrm>
            <a:off x="0" y="0"/>
            <a:ext cx="12188952" cy="6856286"/>
          </a:xfrm>
          <a:prstGeom prst="rect">
            <a:avLst/>
          </a:prstGeom>
          <a:solidFill>
            <a:srgbClr val="EAE9E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creenshot 2025-03-17 alle 10.26.47.png" id="140" name="Google Shape;140;p13"/>
          <p:cNvPicPr preferRelativeResize="0"/>
          <p:nvPr/>
        </p:nvPicPr>
        <p:blipFill rotWithShape="1">
          <a:blip r:embed="rId3">
            <a:alphaModFix/>
          </a:blip>
          <a:srcRect b="15867" l="-47810" r="-47810" t="1266"/>
          <a:stretch/>
        </p:blipFill>
        <p:spPr>
          <a:xfrm>
            <a:off x="0" y="0"/>
            <a:ext cx="12188952" cy="6856286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3"/>
          <p:cNvSpPr/>
          <p:nvPr/>
        </p:nvSpPr>
        <p:spPr>
          <a:xfrm>
            <a:off x="8915338" y="4808922"/>
            <a:ext cx="3080868" cy="1561710"/>
          </a:xfrm>
          <a:prstGeom prst="roundRect">
            <a:avLst>
              <a:gd fmla="val 3513" name="adj"/>
            </a:avLst>
          </a:prstGeom>
          <a:solidFill>
            <a:srgbClr val="FFFFFF"/>
          </a:solidFill>
          <a:ln cap="flat" cmpd="sng" w="25400">
            <a:solidFill>
              <a:srgbClr val="143F9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3"/>
          <p:cNvSpPr/>
          <p:nvPr/>
        </p:nvSpPr>
        <p:spPr>
          <a:xfrm>
            <a:off x="8970849" y="4943876"/>
            <a:ext cx="2969956" cy="129559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0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20"/>
              <a:buFont typeface="Jost"/>
              <a:buNone/>
            </a:pPr>
            <a:r>
              <a:rPr b="1" i="0" lang="en-US" sz="1620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How important is authenticity in tourism content, and can AI-generated content maintain this authenticity? 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4"/>
          <p:cNvSpPr/>
          <p:nvPr/>
        </p:nvSpPr>
        <p:spPr>
          <a:xfrm>
            <a:off x="0" y="399950"/>
            <a:ext cx="12188952" cy="4265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Jost"/>
              <a:buNone/>
            </a:pPr>
            <a:r>
              <a:rPr b="1" i="0" lang="en-US" sz="3000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REFLECTIONS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4"/>
          <p:cNvSpPr/>
          <p:nvPr/>
        </p:nvSpPr>
        <p:spPr>
          <a:xfrm>
            <a:off x="761785" y="1205039"/>
            <a:ext cx="11617500" cy="26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42900" lvl="0" marL="242900" marR="0" rtl="0" algn="l">
              <a:lnSpc>
                <a:spcPct val="12602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Jost"/>
              <a:buChar char="•"/>
            </a:pPr>
            <a:r>
              <a:rPr b="0" i="0" lang="en-US" sz="2025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Do you like the visual campaigns? Why?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2900" lvl="0" marL="242900" marR="0" rtl="0" algn="l">
              <a:lnSpc>
                <a:spcPct val="126024"/>
              </a:lnSpc>
              <a:spcBef>
                <a:spcPts val="1829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Jost"/>
              <a:buChar char="•"/>
            </a:pPr>
            <a:r>
              <a:rPr b="0" i="0" lang="en-US" sz="2025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Do you think these campaigns might be effective? Why? At what stage of the planning and decision process?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42900" lvl="0" marL="242900" marR="0" rtl="0" algn="l">
              <a:lnSpc>
                <a:spcPct val="126024"/>
              </a:lnSpc>
              <a:spcBef>
                <a:spcPts val="1829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Jost"/>
              <a:buChar char="•"/>
            </a:pPr>
            <a:r>
              <a:rPr b="0" i="0" lang="en-US" sz="2025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What issues might arise when tourists actually visit the destination?</a:t>
            </a:r>
            <a:endParaRPr b="0" i="0" sz="2025" u="none" cap="none" strike="noStrike">
              <a:solidFill>
                <a:srgbClr val="000000"/>
              </a:solidFill>
              <a:latin typeface="Jost"/>
              <a:ea typeface="Jost"/>
              <a:cs typeface="Jost"/>
              <a:sym typeface="Jost"/>
            </a:endParaRPr>
          </a:p>
          <a:p>
            <a:pPr indent="-357187" lvl="0" marL="457200" marR="0" rtl="0" algn="l">
              <a:lnSpc>
                <a:spcPct val="126024"/>
              </a:lnSpc>
              <a:spcBef>
                <a:spcPts val="1829"/>
              </a:spcBef>
              <a:spcAft>
                <a:spcPts val="0"/>
              </a:spcAft>
              <a:buClr>
                <a:srgbClr val="000000"/>
              </a:buClr>
              <a:buSzPts val="2025"/>
              <a:buFont typeface="Jost"/>
              <a:buChar char="•"/>
            </a:pPr>
            <a:r>
              <a:rPr b="0" i="0" lang="en-US" sz="2025" u="none" cap="none" strike="noStrike">
                <a:solidFill>
                  <a:schemeClr val="dk1"/>
                </a:solidFill>
                <a:latin typeface="Jost"/>
                <a:ea typeface="Jost"/>
                <a:cs typeface="Jost"/>
                <a:sym typeface="Jost"/>
              </a:rPr>
              <a:t>What is the role of the text? How do you know what you should write when feeding information to the machine? What would YOU WRITE?</a:t>
            </a:r>
            <a:endParaRPr b="0" i="0" sz="2025" u="none" cap="none" strike="noStrike">
              <a:solidFill>
                <a:srgbClr val="000000"/>
              </a:solidFill>
              <a:latin typeface="Jost"/>
              <a:ea typeface="Jost"/>
              <a:cs typeface="Jost"/>
              <a:sym typeface="Jost"/>
            </a:endParaRPr>
          </a:p>
        </p:txBody>
      </p:sp>
      <p:sp>
        <p:nvSpPr>
          <p:cNvPr id="150" name="Google Shape;150;p14"/>
          <p:cNvSpPr/>
          <p:nvPr/>
        </p:nvSpPr>
        <p:spPr>
          <a:xfrm>
            <a:off x="761779" y="4887802"/>
            <a:ext cx="8132400" cy="1171200"/>
          </a:xfrm>
          <a:prstGeom prst="roundRect">
            <a:avLst>
              <a:gd fmla="val 4684" name="adj"/>
            </a:avLst>
          </a:prstGeom>
          <a:solidFill>
            <a:srgbClr val="FFFFFF"/>
          </a:solidFill>
          <a:ln cap="flat" cmpd="sng" w="25400">
            <a:solidFill>
              <a:srgbClr val="143F9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4"/>
          <p:cNvSpPr/>
          <p:nvPr/>
        </p:nvSpPr>
        <p:spPr>
          <a:xfrm>
            <a:off x="833900" y="5032850"/>
            <a:ext cx="7880400" cy="88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9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77"/>
              <a:buFont typeface="Jost"/>
              <a:buNone/>
            </a:pPr>
            <a:r>
              <a:rPr b="1" i="0" lang="en-US" sz="1377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Imagination</a:t>
            </a:r>
            <a:r>
              <a:rPr b="0" i="0" lang="en-US" sz="1377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 and </a:t>
            </a:r>
            <a:r>
              <a:rPr b="1" i="0" lang="en-US" sz="1377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personalization</a:t>
            </a:r>
            <a:r>
              <a:rPr b="0" i="0" lang="en-US" sz="1377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 are key, but they </a:t>
            </a:r>
            <a:r>
              <a:rPr b="1" i="0" lang="en-US" sz="1377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need to reflect reality</a:t>
            </a:r>
            <a:r>
              <a:rPr b="0" i="0" lang="en-US" sz="1377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....contemporary digital imagery is already artificial and might stimulate desires or </a:t>
            </a:r>
            <a:r>
              <a:rPr b="1" i="0" lang="en-US" sz="1377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expectations</a:t>
            </a:r>
            <a:r>
              <a:rPr b="0" i="0" lang="en-US" sz="1377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 that are not met during the travel experience - because they represent the </a:t>
            </a:r>
            <a:r>
              <a:rPr b="1" i="0" lang="en-US" sz="1377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REALM of IMAGINATION</a:t>
            </a:r>
            <a:r>
              <a:rPr b="0" i="0" lang="en-US" sz="1377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, not the real, physical experience!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2" name="Google Shape;15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629636" y="3848860"/>
            <a:ext cx="3009148" cy="3009148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4"/>
          <p:cNvSpPr/>
          <p:nvPr/>
        </p:nvSpPr>
        <p:spPr>
          <a:xfrm>
            <a:off x="8960826" y="4237675"/>
            <a:ext cx="2516100" cy="19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99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77"/>
              <a:buFont typeface="Jost"/>
              <a:buNone/>
            </a:pPr>
            <a:r>
              <a:rPr b="0" i="0" lang="en-US" sz="1277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Dive </a:t>
            </a:r>
            <a:r>
              <a:rPr b="0" i="0" lang="en-US" sz="1277" u="sng" cap="none" strike="noStrike">
                <a:solidFill>
                  <a:srgbClr val="11A9E2"/>
                </a:solidFill>
                <a:latin typeface="Jost"/>
                <a:ea typeface="Jost"/>
                <a:cs typeface="Jost"/>
                <a:sym typeface="Jos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deeper</a:t>
            </a:r>
            <a:r>
              <a:rPr b="0" i="0" lang="en-US" sz="1277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: AI for tourism marketing: 1) text-to-image; 2) generate text. Meeting the needs of tourists after focus groups (markets, demographics) or finding inspiration for particular shots --&gt; </a:t>
            </a:r>
            <a:r>
              <a:rPr b="1" i="0" lang="en-US" sz="1277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what about the needs of the local populations or the environment</a:t>
            </a:r>
            <a:r>
              <a:rPr b="0" i="0" lang="en-US" sz="1277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?</a:t>
            </a:r>
            <a:endParaRPr b="0" i="0" sz="1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1023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5"/>
          <p:cNvSpPr/>
          <p:nvPr/>
        </p:nvSpPr>
        <p:spPr>
          <a:xfrm>
            <a:off x="0" y="399950"/>
            <a:ext cx="12188952" cy="4265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Jost"/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Jost"/>
                <a:ea typeface="Jost"/>
                <a:cs typeface="Jost"/>
                <a:sym typeface="Jost"/>
              </a:rPr>
              <a:t>BEST PRACTICES IN TOURISM COMMUNICATION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5"/>
          <p:cNvSpPr/>
          <p:nvPr/>
        </p:nvSpPr>
        <p:spPr>
          <a:xfrm>
            <a:off x="2761559" y="2308521"/>
            <a:ext cx="1428393" cy="1428393"/>
          </a:xfrm>
          <a:prstGeom prst="roundRect">
            <a:avLst>
              <a:gd fmla="val 6402" name="adj"/>
            </a:avLst>
          </a:prstGeom>
          <a:noFill/>
          <a:ln cap="flat" cmpd="sng" w="25400">
            <a:solidFill>
              <a:srgbClr val="143F9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1" name="Google Shape;16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57722" y="2788339"/>
            <a:ext cx="666583" cy="523744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5"/>
          <p:cNvSpPr/>
          <p:nvPr/>
        </p:nvSpPr>
        <p:spPr>
          <a:xfrm>
            <a:off x="1490766" y="3824254"/>
            <a:ext cx="3969980" cy="259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04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20"/>
              <a:buFont typeface="Jost"/>
              <a:buNone/>
            </a:pPr>
            <a:r>
              <a:rPr b="0" i="0" lang="en-US" sz="1620" u="none" cap="none" strike="noStrike">
                <a:solidFill>
                  <a:srgbClr val="FFFFFF"/>
                </a:solidFill>
                <a:latin typeface="Jost"/>
                <a:ea typeface="Jost"/>
                <a:cs typeface="Jost"/>
                <a:sym typeface="Jost"/>
              </a:rPr>
              <a:t>Clear &amp; Compelling Messaging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15"/>
          <p:cNvSpPr/>
          <p:nvPr/>
        </p:nvSpPr>
        <p:spPr>
          <a:xfrm>
            <a:off x="1490766" y="4163051"/>
            <a:ext cx="3969980" cy="4457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303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20"/>
              <a:buFont typeface="Jost"/>
              <a:buNone/>
            </a:pPr>
            <a:r>
              <a:rPr b="0" i="0" lang="en-US" sz="1320" u="none" cap="none" strike="noStrike">
                <a:solidFill>
                  <a:srgbClr val="FFFFFF"/>
                </a:solidFill>
                <a:latin typeface="Jost"/>
                <a:ea typeface="Jost"/>
                <a:cs typeface="Jost"/>
                <a:sym typeface="Jost"/>
              </a:rPr>
              <a:t>Crafting tourism messages that are concise, engaging, and resonate with the target audience.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15"/>
          <p:cNvSpPr/>
          <p:nvPr/>
        </p:nvSpPr>
        <p:spPr>
          <a:xfrm>
            <a:off x="7999000" y="2308521"/>
            <a:ext cx="1428393" cy="1428393"/>
          </a:xfrm>
          <a:prstGeom prst="roundRect">
            <a:avLst>
              <a:gd fmla="val 6402" name="adj"/>
            </a:avLst>
          </a:prstGeom>
          <a:noFill/>
          <a:ln cap="flat" cmpd="sng" w="25400">
            <a:solidFill>
              <a:srgbClr val="143F9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5" name="Google Shape;16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03527" y="2637689"/>
            <a:ext cx="609448" cy="790377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5"/>
          <p:cNvSpPr/>
          <p:nvPr/>
        </p:nvSpPr>
        <p:spPr>
          <a:xfrm>
            <a:off x="6838193" y="3824254"/>
            <a:ext cx="3750007" cy="259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04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20"/>
              <a:buFont typeface="Jost"/>
              <a:buNone/>
            </a:pPr>
            <a:r>
              <a:rPr b="0" i="0" lang="en-US" sz="1620" u="none" cap="none" strike="noStrike">
                <a:solidFill>
                  <a:srgbClr val="FFFFFF"/>
                </a:solidFill>
                <a:latin typeface="Jost"/>
                <a:ea typeface="Jost"/>
                <a:cs typeface="Jost"/>
                <a:sym typeface="Jost"/>
              </a:rPr>
              <a:t>Captivating Visuals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5"/>
          <p:cNvSpPr/>
          <p:nvPr/>
        </p:nvSpPr>
        <p:spPr>
          <a:xfrm>
            <a:off x="6838193" y="4163051"/>
            <a:ext cx="3750007" cy="668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303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20"/>
              <a:buFont typeface="Jost"/>
              <a:buNone/>
            </a:pPr>
            <a:r>
              <a:rPr b="0" i="0" lang="en-US" sz="1320" u="none" cap="none" strike="noStrike">
                <a:solidFill>
                  <a:srgbClr val="FFFFFF"/>
                </a:solidFill>
                <a:latin typeface="Jost"/>
                <a:ea typeface="Jost"/>
                <a:cs typeface="Jost"/>
                <a:sym typeface="Jost"/>
              </a:rPr>
              <a:t>Using high-quality, visually striking images and multimedia to capture the essence of the destination.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15"/>
          <p:cNvSpPr/>
          <p:nvPr/>
        </p:nvSpPr>
        <p:spPr>
          <a:xfrm>
            <a:off x="0" y="6189702"/>
            <a:ext cx="12188952" cy="666583"/>
          </a:xfrm>
          <a:prstGeom prst="rect">
            <a:avLst/>
          </a:prstGeom>
          <a:solidFill>
            <a:srgbClr val="A4BA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1023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6"/>
          <p:cNvSpPr/>
          <p:nvPr/>
        </p:nvSpPr>
        <p:spPr>
          <a:xfrm>
            <a:off x="0" y="399950"/>
            <a:ext cx="12188952" cy="4265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Jost"/>
              <a:buNone/>
            </a:pPr>
            <a:r>
              <a:rPr b="0" i="0" lang="en-US" sz="3000" u="none" cap="none" strike="noStrike">
                <a:solidFill>
                  <a:srgbClr val="FFFFFF"/>
                </a:solidFill>
                <a:latin typeface="Jost"/>
                <a:ea typeface="Jost"/>
                <a:cs typeface="Jost"/>
                <a:sym typeface="Jost"/>
              </a:rPr>
              <a:t>BEST PRACTICES IN TOURISM COMMUNICATION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6"/>
          <p:cNvSpPr/>
          <p:nvPr/>
        </p:nvSpPr>
        <p:spPr>
          <a:xfrm>
            <a:off x="1476006" y="2220913"/>
            <a:ext cx="1428393" cy="1428393"/>
          </a:xfrm>
          <a:prstGeom prst="roundRect">
            <a:avLst>
              <a:gd fmla="val 6402" name="adj"/>
            </a:avLst>
          </a:prstGeom>
          <a:noFill/>
          <a:ln cap="flat" cmpd="sng" w="25400">
            <a:solidFill>
              <a:srgbClr val="143F9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6" name="Google Shape;17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47062" y="2683968"/>
            <a:ext cx="685629" cy="552312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6"/>
          <p:cNvSpPr/>
          <p:nvPr/>
        </p:nvSpPr>
        <p:spPr>
          <a:xfrm>
            <a:off x="372811" y="3736646"/>
            <a:ext cx="3634784" cy="259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04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20"/>
              <a:buFont typeface="Jost"/>
              <a:buNone/>
            </a:pPr>
            <a:r>
              <a:rPr b="0" i="0" lang="en-US" sz="1620" u="none" cap="none" strike="noStrike">
                <a:solidFill>
                  <a:srgbClr val="FFFFFF"/>
                </a:solidFill>
                <a:latin typeface="Jost"/>
                <a:ea typeface="Jost"/>
                <a:cs typeface="Jost"/>
                <a:sym typeface="Jost"/>
              </a:rPr>
              <a:t>Audience-Centric Approach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6"/>
          <p:cNvSpPr/>
          <p:nvPr/>
        </p:nvSpPr>
        <p:spPr>
          <a:xfrm>
            <a:off x="372811" y="4075443"/>
            <a:ext cx="3634784" cy="668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303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20"/>
              <a:buFont typeface="Jost"/>
              <a:buNone/>
            </a:pPr>
            <a:r>
              <a:rPr b="0" i="0" lang="en-US" sz="1320" u="none" cap="none" strike="noStrike">
                <a:solidFill>
                  <a:srgbClr val="FFFFFF"/>
                </a:solidFill>
                <a:latin typeface="Jost"/>
                <a:ea typeface="Jost"/>
                <a:cs typeface="Jost"/>
                <a:sym typeface="Jost"/>
              </a:rPr>
              <a:t>Personalizing the content and experiences to match the specific needs and preferences of different customer segments.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6"/>
          <p:cNvSpPr/>
          <p:nvPr/>
        </p:nvSpPr>
        <p:spPr>
          <a:xfrm>
            <a:off x="5380280" y="2220913"/>
            <a:ext cx="1428393" cy="1428393"/>
          </a:xfrm>
          <a:prstGeom prst="roundRect">
            <a:avLst>
              <a:gd fmla="val 6402" name="adj"/>
            </a:avLst>
          </a:prstGeom>
          <a:noFill/>
          <a:ln cap="flat" cmpd="sng" w="25400">
            <a:solidFill>
              <a:srgbClr val="143F9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818286" y="2642116"/>
            <a:ext cx="552312" cy="590402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6"/>
          <p:cNvSpPr/>
          <p:nvPr/>
        </p:nvSpPr>
        <p:spPr>
          <a:xfrm>
            <a:off x="4292797" y="3736646"/>
            <a:ext cx="3603359" cy="259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04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20"/>
              <a:buFont typeface="Jost"/>
              <a:buNone/>
            </a:pPr>
            <a:r>
              <a:rPr b="0" i="0" lang="en-US" sz="1620" u="none" cap="none" strike="noStrike">
                <a:solidFill>
                  <a:srgbClr val="FFFFFF"/>
                </a:solidFill>
                <a:latin typeface="Jost"/>
                <a:ea typeface="Jost"/>
                <a:cs typeface="Jost"/>
                <a:sym typeface="Jost"/>
              </a:rPr>
              <a:t>Successful Campaign Case Studies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16"/>
          <p:cNvSpPr/>
          <p:nvPr/>
        </p:nvSpPr>
        <p:spPr>
          <a:xfrm>
            <a:off x="4292797" y="4075443"/>
            <a:ext cx="3603359" cy="89155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303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20"/>
              <a:buFont typeface="Jost"/>
              <a:buNone/>
            </a:pPr>
            <a:r>
              <a:rPr b="0" i="0" lang="en-US" sz="1320" u="none" cap="none" strike="noStrike">
                <a:solidFill>
                  <a:srgbClr val="FFFFFF"/>
                </a:solidFill>
                <a:latin typeface="Jost"/>
                <a:ea typeface="Jost"/>
                <a:cs typeface="Jost"/>
                <a:sym typeface="Jost"/>
              </a:rPr>
              <a:t>Examining award-winning tourism campaigns that have demonstrated excellence in communication and achieved remarkable results.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16"/>
          <p:cNvSpPr/>
          <p:nvPr/>
        </p:nvSpPr>
        <p:spPr>
          <a:xfrm>
            <a:off x="9284553" y="2220913"/>
            <a:ext cx="1428393" cy="1428393"/>
          </a:xfrm>
          <a:prstGeom prst="roundRect">
            <a:avLst>
              <a:gd fmla="val 6402" name="adj"/>
            </a:avLst>
          </a:prstGeom>
          <a:noFill/>
          <a:ln cap="flat" cmpd="sng" w="25400">
            <a:solidFill>
              <a:srgbClr val="143F9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663978" y="2658855"/>
            <a:ext cx="647538" cy="58088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6"/>
          <p:cNvSpPr/>
          <p:nvPr/>
        </p:nvSpPr>
        <p:spPr>
          <a:xfrm>
            <a:off x="8186595" y="3736646"/>
            <a:ext cx="3624309" cy="25911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04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20"/>
              <a:buFont typeface="Jost"/>
              <a:buNone/>
            </a:pPr>
            <a:r>
              <a:rPr b="0" i="0" lang="en-US" sz="1620" u="none" cap="none" strike="noStrike">
                <a:solidFill>
                  <a:srgbClr val="FFFFFF"/>
                </a:solidFill>
                <a:latin typeface="Jost"/>
                <a:ea typeface="Jost"/>
                <a:cs typeface="Jost"/>
                <a:sym typeface="Jost"/>
              </a:rPr>
              <a:t>Emotional appeal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6"/>
          <p:cNvSpPr/>
          <p:nvPr/>
        </p:nvSpPr>
        <p:spPr>
          <a:xfrm>
            <a:off x="8186595" y="4070979"/>
            <a:ext cx="3624309" cy="7773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04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20"/>
              <a:buFont typeface="Jost"/>
              <a:buNone/>
            </a:pPr>
            <a:r>
              <a:rPr b="0" i="0" lang="en-US" sz="1620" u="none" cap="none" strike="noStrike">
                <a:solidFill>
                  <a:srgbClr val="FFFFFF"/>
                </a:solidFill>
                <a:latin typeface="Jost"/>
                <a:ea typeface="Jost"/>
                <a:cs typeface="Jost"/>
                <a:sym typeface="Jost"/>
              </a:rPr>
              <a:t>Evoke positive emotions like adventure, relaxation, or nostalgia to create a memorable connection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6"/>
          <p:cNvSpPr/>
          <p:nvPr/>
        </p:nvSpPr>
        <p:spPr>
          <a:xfrm>
            <a:off x="0" y="6189702"/>
            <a:ext cx="12188952" cy="666583"/>
          </a:xfrm>
          <a:prstGeom prst="rect">
            <a:avLst/>
          </a:prstGeom>
          <a:solidFill>
            <a:srgbClr val="A4BA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9E6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7"/>
          <p:cNvSpPr/>
          <p:nvPr/>
        </p:nvSpPr>
        <p:spPr>
          <a:xfrm>
            <a:off x="5645008" y="476131"/>
            <a:ext cx="6067813" cy="5904024"/>
          </a:xfrm>
          <a:prstGeom prst="rect">
            <a:avLst/>
          </a:prstGeom>
          <a:solidFill>
            <a:srgbClr val="143F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o-Creation and Personalization" id="194" name="Google Shape;194;p17"/>
          <p:cNvPicPr preferRelativeResize="0"/>
          <p:nvPr/>
        </p:nvPicPr>
        <p:blipFill rotWithShape="1">
          <a:blip r:embed="rId3">
            <a:alphaModFix/>
          </a:blip>
          <a:srcRect b="-14654" l="5679" r="5679" t="-14654"/>
          <a:stretch/>
        </p:blipFill>
        <p:spPr>
          <a:xfrm>
            <a:off x="5645008" y="476131"/>
            <a:ext cx="6067813" cy="5904024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7"/>
          <p:cNvSpPr/>
          <p:nvPr/>
        </p:nvSpPr>
        <p:spPr>
          <a:xfrm>
            <a:off x="930479" y="1985466"/>
            <a:ext cx="3784051" cy="853167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Jost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CO-CREATION AND PERSONALIZATION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7"/>
          <p:cNvSpPr/>
          <p:nvPr/>
        </p:nvSpPr>
        <p:spPr>
          <a:xfrm>
            <a:off x="256158" y="2979166"/>
            <a:ext cx="5132692" cy="187164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301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4"/>
              <a:buFont typeface="Jost"/>
              <a:buNone/>
            </a:pPr>
            <a:r>
              <a:rPr b="0" i="0" lang="en-US" sz="1584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AI facilitates the co-creation of unique tourism experiences through seamless collaboration between service providers and customers. By analyzing customer preferences and behavior, AI-driven systems enable personalized marketing strategies that cater to individual needs and enhance overall satisfaction.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9E6"/>
        </a:solidFill>
      </p:bgPr>
    </p:bg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"/>
          <p:cNvSpPr/>
          <p:nvPr/>
        </p:nvSpPr>
        <p:spPr>
          <a:xfrm>
            <a:off x="0" y="399950"/>
            <a:ext cx="12188952" cy="4265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Jost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CHALLENGES AND CONSIDERATIONS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8"/>
          <p:cNvSpPr/>
          <p:nvPr/>
        </p:nvSpPr>
        <p:spPr>
          <a:xfrm>
            <a:off x="476131" y="1514096"/>
            <a:ext cx="5523119" cy="2337803"/>
          </a:xfrm>
          <a:prstGeom prst="roundRect">
            <a:avLst>
              <a:gd fmla="val 2347" name="adj"/>
            </a:avLst>
          </a:prstGeom>
          <a:noFill/>
          <a:ln cap="flat" cmpd="sng" w="25400">
            <a:solidFill>
              <a:srgbClr val="143F9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8"/>
          <p:cNvSpPr/>
          <p:nvPr/>
        </p:nvSpPr>
        <p:spPr>
          <a:xfrm>
            <a:off x="761810" y="1721139"/>
            <a:ext cx="5551687" cy="367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5"/>
              <a:buFont typeface="Jost"/>
              <a:buNone/>
            </a:pPr>
            <a:r>
              <a:rPr b="0" i="0" lang="en-US" sz="2295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Financial Investment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8"/>
          <p:cNvSpPr/>
          <p:nvPr/>
        </p:nvSpPr>
        <p:spPr>
          <a:xfrm>
            <a:off x="761810" y="2225540"/>
            <a:ext cx="5551687" cy="8358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3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Jost"/>
              <a:buNone/>
            </a:pPr>
            <a:r>
              <a:rPr b="0" i="0" lang="en-US" sz="1650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Integrating AI technologies into tourism marketing requires substantial financial investment, which can be a barrier for some destinations and businesses.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18"/>
          <p:cNvSpPr/>
          <p:nvPr/>
        </p:nvSpPr>
        <p:spPr>
          <a:xfrm>
            <a:off x="6189702" y="1514096"/>
            <a:ext cx="5523119" cy="2337803"/>
          </a:xfrm>
          <a:prstGeom prst="roundRect">
            <a:avLst>
              <a:gd fmla="val 2347" name="adj"/>
            </a:avLst>
          </a:prstGeom>
          <a:noFill/>
          <a:ln cap="flat" cmpd="sng" w="25400">
            <a:solidFill>
              <a:srgbClr val="143F9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18"/>
          <p:cNvSpPr/>
          <p:nvPr/>
        </p:nvSpPr>
        <p:spPr>
          <a:xfrm>
            <a:off x="6475381" y="1721139"/>
            <a:ext cx="5551687" cy="367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5"/>
              <a:buFont typeface="Jost"/>
              <a:buNone/>
            </a:pPr>
            <a:r>
              <a:rPr b="0" i="0" lang="en-US" sz="2295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Data Privacy Concerns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8"/>
          <p:cNvSpPr/>
          <p:nvPr/>
        </p:nvSpPr>
        <p:spPr>
          <a:xfrm>
            <a:off x="6475381" y="2225540"/>
            <a:ext cx="5551687" cy="1114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3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Jost"/>
              <a:buNone/>
            </a:pPr>
            <a:r>
              <a:rPr b="0" i="0" lang="en-US" sz="1650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As AI-powered systems collect and analyze large amounts of tourist data, there are growing concerns about data privacy and the ethical use of this information.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8"/>
          <p:cNvSpPr/>
          <p:nvPr/>
        </p:nvSpPr>
        <p:spPr>
          <a:xfrm>
            <a:off x="476131" y="4042352"/>
            <a:ext cx="5523119" cy="2337803"/>
          </a:xfrm>
          <a:prstGeom prst="roundRect">
            <a:avLst>
              <a:gd fmla="val 2347" name="adj"/>
            </a:avLst>
          </a:prstGeom>
          <a:noFill/>
          <a:ln cap="flat" cmpd="sng" w="25400">
            <a:solidFill>
              <a:srgbClr val="143F9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18"/>
          <p:cNvSpPr/>
          <p:nvPr/>
        </p:nvSpPr>
        <p:spPr>
          <a:xfrm>
            <a:off x="761810" y="4249394"/>
            <a:ext cx="5551687" cy="367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5"/>
              <a:buFont typeface="Jost"/>
              <a:buNone/>
            </a:pPr>
            <a:r>
              <a:rPr b="1" i="0" lang="en-US" sz="2295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Algorithmic Transparency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8"/>
          <p:cNvSpPr/>
          <p:nvPr/>
        </p:nvSpPr>
        <p:spPr>
          <a:xfrm>
            <a:off x="761810" y="4753795"/>
            <a:ext cx="5551687" cy="83583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3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Jost"/>
              <a:buNone/>
            </a:pPr>
            <a:r>
              <a:rPr b="0" i="0" lang="en-US" sz="1650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Ensuring transparency in how AI algorithms make decisions and recommendations is crucial to build and maintain consumer trust in tourism marketing.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8"/>
          <p:cNvSpPr/>
          <p:nvPr/>
        </p:nvSpPr>
        <p:spPr>
          <a:xfrm>
            <a:off x="6189702" y="4042352"/>
            <a:ext cx="5523119" cy="2337803"/>
          </a:xfrm>
          <a:prstGeom prst="roundRect">
            <a:avLst>
              <a:gd fmla="val 2347" name="adj"/>
            </a:avLst>
          </a:prstGeom>
          <a:noFill/>
          <a:ln cap="flat" cmpd="sng" w="25400">
            <a:solidFill>
              <a:srgbClr val="143F9C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8"/>
          <p:cNvSpPr/>
          <p:nvPr/>
        </p:nvSpPr>
        <p:spPr>
          <a:xfrm>
            <a:off x="6475381" y="4249394"/>
            <a:ext cx="5551687" cy="3671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01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95"/>
              <a:buFont typeface="Jost"/>
              <a:buNone/>
            </a:pPr>
            <a:r>
              <a:rPr b="1" i="0" lang="en-US" sz="2295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Technological Expertise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8"/>
          <p:cNvSpPr/>
          <p:nvPr/>
        </p:nvSpPr>
        <p:spPr>
          <a:xfrm>
            <a:off x="6475381" y="4753795"/>
            <a:ext cx="5551687" cy="11144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303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Jost"/>
              <a:buNone/>
            </a:pPr>
            <a:r>
              <a:rPr b="0" i="0" lang="en-US" sz="1650" u="none" cap="none" strike="noStrike">
                <a:solidFill>
                  <a:srgbClr val="000000"/>
                </a:solidFill>
                <a:latin typeface="Jost"/>
                <a:ea typeface="Jost"/>
                <a:cs typeface="Jost"/>
                <a:sym typeface="Jost"/>
              </a:rPr>
              <a:t>Implementing and managing advanced AI systems often requires specialized training and expertise, which can be a challenge for some tourism organizations.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2025-03-18T15:49:07.486Z</dcterms:created>
  <dc:creator>elena.mattei@univr.it</dc:creator>
</cp:coreProperties>
</file>