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12192000"/>
  <p:embeddedFontLst>
    <p:embeddedFont>
      <p:font typeface="Space Mono"/>
      <p:regular r:id="rId28"/>
      <p:bold r:id="rId29"/>
      <p:italic r:id="rId30"/>
      <p:boldItalic r:id="rId31"/>
    </p:embeddedFont>
    <p:embeddedFont>
      <p:font typeface="Roboto"/>
      <p:regular r:id="rId32"/>
      <p:bold r:id="rId33"/>
      <p:italic r:id="rId34"/>
      <p:boldItalic r:id="rId35"/>
    </p:embeddedFont>
    <p:embeddedFont>
      <p:font typeface="Garamond"/>
      <p:regular r:id="rId36"/>
      <p:bold r:id="rId37"/>
      <p:italic r:id="rId38"/>
      <p:boldItalic r:id="rId39"/>
    </p:embeddedFont>
    <p:embeddedFont>
      <p:font typeface="Poppins"/>
      <p:regular r:id="rId40"/>
      <p:bold r:id="rId41"/>
      <p:italic r:id="rId42"/>
      <p:boldItalic r:id="rId43"/>
    </p:embeddedFont>
    <p:embeddedFont>
      <p:font typeface="Lato"/>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gcLc6HM9nUR5cgCVcAg7svtkyZ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regular.fntdata"/><Relationship Id="rId20" Type="http://schemas.openxmlformats.org/officeDocument/2006/relationships/slide" Target="slides/slide16.xml"/><Relationship Id="rId42" Type="http://schemas.openxmlformats.org/officeDocument/2006/relationships/font" Target="fonts/Poppins-italic.fntdata"/><Relationship Id="rId41" Type="http://schemas.openxmlformats.org/officeDocument/2006/relationships/font" Target="fonts/Poppins-bold.fntdata"/><Relationship Id="rId22" Type="http://schemas.openxmlformats.org/officeDocument/2006/relationships/slide" Target="slides/slide18.xml"/><Relationship Id="rId44" Type="http://schemas.openxmlformats.org/officeDocument/2006/relationships/font" Target="fonts/Lato-regular.fntdata"/><Relationship Id="rId21" Type="http://schemas.openxmlformats.org/officeDocument/2006/relationships/slide" Target="slides/slide17.xml"/><Relationship Id="rId43" Type="http://schemas.openxmlformats.org/officeDocument/2006/relationships/font" Target="fonts/Poppins-boldItalic.fntdata"/><Relationship Id="rId24" Type="http://schemas.openxmlformats.org/officeDocument/2006/relationships/slide" Target="slides/slide20.xml"/><Relationship Id="rId46" Type="http://schemas.openxmlformats.org/officeDocument/2006/relationships/font" Target="fonts/Lato-italic.fntdata"/><Relationship Id="rId23" Type="http://schemas.openxmlformats.org/officeDocument/2006/relationships/slide" Target="slides/slide19.xml"/><Relationship Id="rId45"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customschemas.google.com/relationships/presentationmetadata" Target="metadata"/><Relationship Id="rId25" Type="http://schemas.openxmlformats.org/officeDocument/2006/relationships/slide" Target="slides/slide21.xml"/><Relationship Id="rId47" Type="http://schemas.openxmlformats.org/officeDocument/2006/relationships/font" Target="fonts/Lato-boldItalic.fntdata"/><Relationship Id="rId28" Type="http://schemas.openxmlformats.org/officeDocument/2006/relationships/font" Target="fonts/SpaceMono-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SpaceMon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SpaceMono-boldItalic.fntdata"/><Relationship Id="rId30" Type="http://schemas.openxmlformats.org/officeDocument/2006/relationships/font" Target="fonts/SpaceMono-italic.fntdata"/><Relationship Id="rId11" Type="http://schemas.openxmlformats.org/officeDocument/2006/relationships/slide" Target="slides/slide7.xml"/><Relationship Id="rId33" Type="http://schemas.openxmlformats.org/officeDocument/2006/relationships/font" Target="fonts/Roboto-bold.fntdata"/><Relationship Id="rId10" Type="http://schemas.openxmlformats.org/officeDocument/2006/relationships/slide" Target="slides/slide6.xml"/><Relationship Id="rId32" Type="http://schemas.openxmlformats.org/officeDocument/2006/relationships/font" Target="fonts/Roboto-regular.fntdata"/><Relationship Id="rId13" Type="http://schemas.openxmlformats.org/officeDocument/2006/relationships/slide" Target="slides/slide9.xml"/><Relationship Id="rId35" Type="http://schemas.openxmlformats.org/officeDocument/2006/relationships/font" Target="fonts/Roboto-boldItalic.fntdata"/><Relationship Id="rId12" Type="http://schemas.openxmlformats.org/officeDocument/2006/relationships/slide" Target="slides/slide8.xml"/><Relationship Id="rId34" Type="http://schemas.openxmlformats.org/officeDocument/2006/relationships/font" Target="fonts/Roboto-italic.fntdata"/><Relationship Id="rId15" Type="http://schemas.openxmlformats.org/officeDocument/2006/relationships/slide" Target="slides/slide11.xml"/><Relationship Id="rId37" Type="http://schemas.openxmlformats.org/officeDocument/2006/relationships/font" Target="fonts/Garamond-bold.fntdata"/><Relationship Id="rId14" Type="http://schemas.openxmlformats.org/officeDocument/2006/relationships/slide" Target="slides/slide10.xml"/><Relationship Id="rId36" Type="http://schemas.openxmlformats.org/officeDocument/2006/relationships/font" Target="fonts/Garamond-regular.fntdata"/><Relationship Id="rId17" Type="http://schemas.openxmlformats.org/officeDocument/2006/relationships/slide" Target="slides/slide13.xml"/><Relationship Id="rId39" Type="http://schemas.openxmlformats.org/officeDocument/2006/relationships/font" Target="fonts/Garamond-boldItalic.fntdata"/><Relationship Id="rId16" Type="http://schemas.openxmlformats.org/officeDocument/2006/relationships/slide" Target="slides/slide12.xml"/><Relationship Id="rId38" Type="http://schemas.openxmlformats.org/officeDocument/2006/relationships/font" Target="fonts/Garamon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 name="Google Shape;1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intro on me and social media tourism images, ask questions, learn to leverage AI for tourism industry: knowledge about language, semiotics, rationale behind AI</a:t>
            </a:r>
            <a:endParaRPr/>
          </a:p>
        </p:txBody>
      </p:sp>
      <p:sp>
        <p:nvSpPr>
          <p:cNvPr id="20" name="Google Shape;2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 name="Google Shape;3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421327728f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g3421327728f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g3421327728f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421327728f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 name="Google Shape;72;g3421327728f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g3421327728f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421327728f_0_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g3421327728f_0_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g3421327728f_0_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21327728f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g3421327728f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g3421327728f_0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ctr">
              <a:lnSpc>
                <a:spcPct val="126000"/>
              </a:lnSpc>
              <a:spcBef>
                <a:spcPts val="0"/>
              </a:spcBef>
              <a:spcAft>
                <a:spcPts val="0"/>
              </a:spcAft>
              <a:buClr>
                <a:srgbClr val="071023"/>
              </a:buClr>
              <a:buSzPts val="1800"/>
              <a:buFont typeface="Space Mono"/>
              <a:buNone/>
            </a:pPr>
            <a:r>
              <a:rPr lang="en-US" sz="1800">
                <a:solidFill>
                  <a:srgbClr val="071023"/>
                </a:solidFill>
                <a:latin typeface="Space Mono"/>
                <a:ea typeface="Space Mono"/>
                <a:cs typeface="Space Mono"/>
                <a:sym typeface="Space Mono"/>
              </a:rPr>
              <a:t>his slide provides an overview of the various AI tools that can be used for generating tourism-related content, highlighting the use cases and exploring the ongoing debate around the creativity of AI-generated content versus human-created content.</a:t>
            </a:r>
            <a:endParaRPr sz="1800"/>
          </a:p>
          <a:p>
            <a:pPr indent="0" lvl="0" marL="0" rtl="0" algn="l">
              <a:spcBef>
                <a:spcPts val="0"/>
              </a:spcBef>
              <a:spcAft>
                <a:spcPts val="0"/>
              </a:spcAft>
              <a:buNone/>
            </a:pPr>
            <a:r>
              <a:t/>
            </a:r>
            <a:endParaRPr/>
          </a:p>
        </p:txBody>
      </p:sp>
      <p:sp>
        <p:nvSpPr>
          <p:cNvPr id="265" name="Google Shape;26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421831069f_0_0:notes"/>
          <p:cNvSpPr txBox="1"/>
          <p:nvPr>
            <p:ph idx="1" type="body"/>
          </p:nvPr>
        </p:nvSpPr>
        <p:spPr>
          <a:xfrm>
            <a:off x="685800" y="5867400"/>
            <a:ext cx="5486400" cy="480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g3421831069f_0_0:notes"/>
          <p:cNvSpPr/>
          <p:nvPr>
            <p:ph idx="2" type="sldImg"/>
          </p:nvPr>
        </p:nvSpPr>
        <p:spPr>
          <a:xfrm>
            <a:off x="685800" y="1524000"/>
            <a:ext cx="54864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11" name="Shape 11"/>
        <p:cNvGrpSpPr/>
        <p:nvPr/>
      </p:nvGrpSpPr>
      <p:grpSpPr>
        <a:xfrm>
          <a:off x="0" y="0"/>
          <a:ext cx="0" cy="0"/>
          <a:chOff x="0" y="0"/>
          <a:chExt cx="0" cy="0"/>
        </a:xfrm>
      </p:grpSpPr>
      <p:sp>
        <p:nvSpPr>
          <p:cNvPr id="12" name="Google Shape;12;g3421831069f_0_15"/>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g3421831069f_0_15"/>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g3421831069f_0_1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g3421831069f_0_1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g3421831069f_0_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ibm.com/think/topics/generative-ai" TargetMode="External"/><Relationship Id="rId4"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0.png"/><Relationship Id="rId9"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21.png"/><Relationship Id="rId7" Type="http://schemas.openxmlformats.org/officeDocument/2006/relationships/image" Target="../media/image34.png"/><Relationship Id="rId8" Type="http://schemas.openxmlformats.org/officeDocument/2006/relationships/image" Target="../media/image24.png"/></Relationships>
</file>

<file path=ppt/slides/_rels/slide15.xml.rels><?xml version="1.0" encoding="UTF-8" standalone="yes"?><Relationships xmlns="http://schemas.openxmlformats.org/package/2006/relationships"><Relationship Id="rId11" Type="http://schemas.openxmlformats.org/officeDocument/2006/relationships/image" Target="../media/image53.png"/><Relationship Id="rId10" Type="http://schemas.openxmlformats.org/officeDocument/2006/relationships/image" Target="../media/image25.png"/><Relationship Id="rId13" Type="http://schemas.openxmlformats.org/officeDocument/2006/relationships/image" Target="../media/image42.png"/><Relationship Id="rId12" Type="http://schemas.openxmlformats.org/officeDocument/2006/relationships/image" Target="../media/image40.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47.png"/><Relationship Id="rId9" Type="http://schemas.openxmlformats.org/officeDocument/2006/relationships/image" Target="../media/image37.png"/><Relationship Id="rId5" Type="http://schemas.openxmlformats.org/officeDocument/2006/relationships/image" Target="../media/image33.png"/><Relationship Id="rId6" Type="http://schemas.openxmlformats.org/officeDocument/2006/relationships/image" Target="../media/image31.png"/><Relationship Id="rId7" Type="http://schemas.openxmlformats.org/officeDocument/2006/relationships/image" Target="../media/image26.png"/><Relationship Id="rId8"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6.png"/><Relationship Id="rId4" Type="http://schemas.openxmlformats.org/officeDocument/2006/relationships/hyperlink" Target="https://www.g7italy.it/wp-content/uploads/POLICY-PAPER-ON-AI-AND-TOURISM-OECD-G7-TWG.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39.png"/><Relationship Id="rId6" Type="http://schemas.openxmlformats.org/officeDocument/2006/relationships/image" Target="../media/image44.png"/><Relationship Id="rId7"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49.png"/><Relationship Id="rId6" Type="http://schemas.openxmlformats.org/officeDocument/2006/relationships/image" Target="../media/image5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43.png"/><Relationship Id="rId5" Type="http://schemas.openxmlformats.org/officeDocument/2006/relationships/image" Target="../media/image48.png"/><Relationship Id="rId6" Type="http://schemas.openxmlformats.org/officeDocument/2006/relationships/image" Target="../media/image51.png"/><Relationship Id="rId7"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55.png"/><Relationship Id="rId7"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61.png"/><Relationship Id="rId5" Type="http://schemas.openxmlformats.org/officeDocument/2006/relationships/image" Target="../media/image59.png"/><Relationship Id="rId6" Type="http://schemas.openxmlformats.org/officeDocument/2006/relationships/image" Target="../media/image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2.png"/><Relationship Id="rId4" Type="http://schemas.openxmlformats.org/officeDocument/2006/relationships/image" Target="../media/image57.png"/><Relationship Id="rId5" Type="http://schemas.openxmlformats.org/officeDocument/2006/relationships/hyperlink" Target="http://www.instagram.com/p/ByWnWdon-FP/" TargetMode="External"/><Relationship Id="rId6"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7"/>
        </a:solidFill>
      </p:bgPr>
    </p:bg>
    <p:spTree>
      <p:nvGrpSpPr>
        <p:cNvPr id="21" name="Shape 21"/>
        <p:cNvGrpSpPr/>
        <p:nvPr/>
      </p:nvGrpSpPr>
      <p:grpSpPr>
        <a:xfrm>
          <a:off x="0" y="0"/>
          <a:ext cx="0" cy="0"/>
          <a:chOff x="0" y="0"/>
          <a:chExt cx="0" cy="0"/>
        </a:xfrm>
      </p:grpSpPr>
      <p:pic>
        <p:nvPicPr>
          <p:cNvPr id="22" name="Google Shape;22;p1"/>
          <p:cNvPicPr preferRelativeResize="0"/>
          <p:nvPr/>
        </p:nvPicPr>
        <p:blipFill rotWithShape="1">
          <a:blip r:embed="rId3">
            <a:alphaModFix/>
          </a:blip>
          <a:srcRect b="0" l="0" r="0" t="0"/>
          <a:stretch/>
        </p:blipFill>
        <p:spPr>
          <a:xfrm>
            <a:off x="0" y="0"/>
            <a:ext cx="12188952" cy="114271"/>
          </a:xfrm>
          <a:prstGeom prst="rect">
            <a:avLst/>
          </a:prstGeom>
          <a:noFill/>
          <a:ln>
            <a:noFill/>
          </a:ln>
        </p:spPr>
      </p:pic>
      <p:sp>
        <p:nvSpPr>
          <p:cNvPr id="23" name="Google Shape;23;p1"/>
          <p:cNvSpPr/>
          <p:nvPr/>
        </p:nvSpPr>
        <p:spPr>
          <a:xfrm>
            <a:off x="6094476" y="1098003"/>
            <a:ext cx="5436790" cy="4132519"/>
          </a:xfrm>
          <a:prstGeom prst="rect">
            <a:avLst/>
          </a:prstGeom>
          <a:noFill/>
          <a:ln>
            <a:noFill/>
          </a:ln>
        </p:spPr>
        <p:txBody>
          <a:bodyPr anchorCtr="0" anchor="ctr" bIns="0" lIns="0" spcFirstLastPara="1" rIns="0" wrap="square" tIns="0">
            <a:noAutofit/>
          </a:bodyPr>
          <a:lstStyle/>
          <a:p>
            <a:pPr indent="0" lvl="0" marL="0" marR="0" rtl="0" algn="l">
              <a:lnSpc>
                <a:spcPct val="105750"/>
              </a:lnSpc>
              <a:spcBef>
                <a:spcPts val="0"/>
              </a:spcBef>
              <a:spcAft>
                <a:spcPts val="0"/>
              </a:spcAft>
              <a:buClr>
                <a:srgbClr val="071023"/>
              </a:buClr>
              <a:buSzPts val="5130"/>
              <a:buFont typeface="Poppins"/>
              <a:buNone/>
            </a:pPr>
            <a:r>
              <a:rPr b="0" i="0" lang="en-US" sz="4230" u="none" cap="none" strike="noStrike">
                <a:solidFill>
                  <a:srgbClr val="071023"/>
                </a:solidFill>
                <a:latin typeface="Poppins"/>
                <a:ea typeface="Poppins"/>
                <a:cs typeface="Poppins"/>
                <a:sym typeface="Poppins"/>
              </a:rPr>
              <a:t>Exploring Generative AI for specialized language and semiotic skills development </a:t>
            </a:r>
            <a:endParaRPr b="0" i="0" sz="900" u="none" cap="none" strike="noStrike">
              <a:solidFill>
                <a:schemeClr val="dk1"/>
              </a:solidFill>
              <a:latin typeface="Arial"/>
              <a:ea typeface="Arial"/>
              <a:cs typeface="Arial"/>
              <a:sym typeface="Arial"/>
            </a:endParaRPr>
          </a:p>
        </p:txBody>
      </p:sp>
      <p:sp>
        <p:nvSpPr>
          <p:cNvPr id="24" name="Google Shape;24;p1"/>
          <p:cNvSpPr/>
          <p:nvPr/>
        </p:nvSpPr>
        <p:spPr>
          <a:xfrm>
            <a:off x="6094476" y="5351414"/>
            <a:ext cx="6211604" cy="460657"/>
          </a:xfrm>
          <a:prstGeom prst="rect">
            <a:avLst/>
          </a:prstGeom>
          <a:noFill/>
          <a:ln>
            <a:noFill/>
          </a:ln>
        </p:spPr>
        <p:txBody>
          <a:bodyPr anchorCtr="0" anchor="ctr" bIns="0" lIns="0" spcFirstLastPara="1" rIns="0" wrap="square" tIns="0">
            <a:noAutofit/>
          </a:bodyPr>
          <a:lstStyle/>
          <a:p>
            <a:pPr indent="0" lvl="0" marL="0" marR="0" rtl="0" algn="l">
              <a:lnSpc>
                <a:spcPct val="139969"/>
              </a:lnSpc>
              <a:spcBef>
                <a:spcPts val="0"/>
              </a:spcBef>
              <a:spcAft>
                <a:spcPts val="0"/>
              </a:spcAft>
              <a:buClr>
                <a:srgbClr val="000000"/>
              </a:buClr>
              <a:buSzPts val="1296"/>
              <a:buFont typeface="Space Mono"/>
              <a:buNone/>
            </a:pPr>
            <a:r>
              <a:rPr b="0" i="0" lang="en-US" sz="1296" u="none" cap="none" strike="noStrike">
                <a:solidFill>
                  <a:srgbClr val="000000"/>
                </a:solidFill>
                <a:latin typeface="Space Mono"/>
                <a:ea typeface="Space Mono"/>
                <a:cs typeface="Space Mono"/>
                <a:sym typeface="Space Mono"/>
              </a:rPr>
              <a:t>How generative AI tools like ChatGPT can support content creation in the tourism industry</a:t>
            </a:r>
            <a:endParaRPr b="0" i="0" sz="1800" u="none" cap="none" strike="noStrike">
              <a:solidFill>
                <a:schemeClr val="dk1"/>
              </a:solidFill>
              <a:latin typeface="Arial"/>
              <a:ea typeface="Arial"/>
              <a:cs typeface="Arial"/>
              <a:sym typeface="Arial"/>
            </a:endParaRPr>
          </a:p>
        </p:txBody>
      </p:sp>
      <p:sp>
        <p:nvSpPr>
          <p:cNvPr id="25" name="Google Shape;25;p1"/>
          <p:cNvSpPr/>
          <p:nvPr/>
        </p:nvSpPr>
        <p:spPr>
          <a:xfrm>
            <a:off x="0" y="114271"/>
            <a:ext cx="5713571" cy="6742014"/>
          </a:xfrm>
          <a:prstGeom prst="rect">
            <a:avLst/>
          </a:prstGeom>
          <a:solidFill>
            <a:srgbClr val="000000">
              <a:alpha val="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Exploring generative AI in English for Tourism for ESP learners" id="26" name="Google Shape;26;p1"/>
          <p:cNvPicPr preferRelativeResize="0"/>
          <p:nvPr/>
        </p:nvPicPr>
        <p:blipFill rotWithShape="1">
          <a:blip r:embed="rId4">
            <a:alphaModFix/>
          </a:blip>
          <a:srcRect b="-11665" l="24350" r="20437" t="-11666"/>
          <a:stretch/>
        </p:blipFill>
        <p:spPr>
          <a:xfrm>
            <a:off x="0" y="114271"/>
            <a:ext cx="5713571" cy="67420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7"/>
        </a:solidFill>
      </p:bgPr>
    </p:bg>
    <p:spTree>
      <p:nvGrpSpPr>
        <p:cNvPr id="31" name="Shape 31"/>
        <p:cNvGrpSpPr/>
        <p:nvPr/>
      </p:nvGrpSpPr>
      <p:grpSpPr>
        <a:xfrm>
          <a:off x="0" y="0"/>
          <a:ext cx="0" cy="0"/>
          <a:chOff x="0" y="0"/>
          <a:chExt cx="0" cy="0"/>
        </a:xfrm>
      </p:grpSpPr>
      <p:pic>
        <p:nvPicPr>
          <p:cNvPr id="32" name="Google Shape;32;p2"/>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33" name="Google Shape;33;p2"/>
          <p:cNvSpPr/>
          <p:nvPr/>
        </p:nvSpPr>
        <p:spPr>
          <a:xfrm>
            <a:off x="0" y="365059"/>
            <a:ext cx="12188952" cy="717470"/>
          </a:xfrm>
          <a:prstGeom prst="rect">
            <a:avLst/>
          </a:prstGeom>
          <a:noFill/>
          <a:ln>
            <a:noFill/>
          </a:ln>
        </p:spPr>
        <p:txBody>
          <a:bodyPr anchorCtr="0" anchor="t" bIns="0" lIns="0" spcFirstLastPara="1" rIns="0" wrap="square" tIns="0">
            <a:noAutofit/>
          </a:bodyPr>
          <a:lstStyle/>
          <a:p>
            <a:pPr indent="0" lvl="0" marL="0" marR="0" rtl="0" algn="ctr">
              <a:lnSpc>
                <a:spcPct val="105744"/>
              </a:lnSpc>
              <a:spcBef>
                <a:spcPts val="0"/>
              </a:spcBef>
              <a:spcAft>
                <a:spcPts val="0"/>
              </a:spcAft>
              <a:buClr>
                <a:srgbClr val="071023"/>
              </a:buClr>
              <a:buSzPts val="5344"/>
              <a:buFont typeface="Poppins"/>
              <a:buNone/>
            </a:pPr>
            <a:r>
              <a:rPr b="0" i="0" lang="en-US" sz="5344" u="none" cap="none" strike="noStrike">
                <a:solidFill>
                  <a:srgbClr val="071023"/>
                </a:solidFill>
                <a:latin typeface="Poppins"/>
                <a:ea typeface="Poppins"/>
                <a:cs typeface="Poppins"/>
                <a:sym typeface="Poppins"/>
              </a:rPr>
              <a:t>Conference</a:t>
            </a:r>
            <a:endParaRPr b="0" i="0" sz="1800" u="none" cap="none" strike="noStrike">
              <a:solidFill>
                <a:schemeClr val="dk1"/>
              </a:solidFill>
              <a:latin typeface="Arial"/>
              <a:ea typeface="Arial"/>
              <a:cs typeface="Arial"/>
              <a:sym typeface="Arial"/>
            </a:endParaRPr>
          </a:p>
        </p:txBody>
      </p:sp>
      <p:sp>
        <p:nvSpPr>
          <p:cNvPr id="34" name="Google Shape;34;p2"/>
          <p:cNvSpPr/>
          <p:nvPr/>
        </p:nvSpPr>
        <p:spPr>
          <a:xfrm>
            <a:off x="0" y="1130885"/>
            <a:ext cx="12188952" cy="4132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2325"/>
              <a:buFont typeface="Space Mono"/>
              <a:buNone/>
            </a:pPr>
            <a:r>
              <a:rPr b="0" i="0" lang="en-US" sz="2325" u="none" cap="none" strike="noStrike">
                <a:solidFill>
                  <a:srgbClr val="000000"/>
                </a:solidFill>
                <a:latin typeface="Space Mono"/>
                <a:ea typeface="Space Mono"/>
                <a:cs typeface="Space Mono"/>
                <a:sym typeface="Space Mono"/>
              </a:rPr>
              <a:t>This seminar</a:t>
            </a:r>
            <a:endParaRPr b="0" i="0" sz="1800" u="none" cap="none" strike="noStrike">
              <a:solidFill>
                <a:schemeClr val="dk1"/>
              </a:solidFill>
              <a:latin typeface="Arial"/>
              <a:ea typeface="Arial"/>
              <a:cs typeface="Arial"/>
              <a:sym typeface="Arial"/>
            </a:endParaRPr>
          </a:p>
        </p:txBody>
      </p:sp>
      <p:sp>
        <p:nvSpPr>
          <p:cNvPr id="35" name="Google Shape;35;p2"/>
          <p:cNvSpPr/>
          <p:nvPr/>
        </p:nvSpPr>
        <p:spPr>
          <a:xfrm>
            <a:off x="2237815" y="1946111"/>
            <a:ext cx="8484653" cy="4399450"/>
          </a:xfrm>
          <a:prstGeom prst="rect">
            <a:avLst/>
          </a:prstGeom>
          <a:noFill/>
          <a:ln>
            <a:noFill/>
          </a:ln>
        </p:spPr>
        <p:txBody>
          <a:bodyPr anchorCtr="0" anchor="t" bIns="0" lIns="0" spcFirstLastPara="1" rIns="0" wrap="square" tIns="0">
            <a:noAutofit/>
          </a:bodyPr>
          <a:lstStyle/>
          <a:p>
            <a:pPr indent="-223850" lvl="0" marL="242900" marR="0" rtl="0" algn="l">
              <a:lnSpc>
                <a:spcPct val="126018"/>
              </a:lnSpc>
              <a:spcBef>
                <a:spcPts val="0"/>
              </a:spcBef>
              <a:spcAft>
                <a:spcPts val="0"/>
              </a:spcAft>
              <a:buClr>
                <a:srgbClr val="071023"/>
              </a:buClr>
              <a:buSzPts val="1860"/>
              <a:buFont typeface="Space Mono"/>
              <a:buChar char="•"/>
            </a:pPr>
            <a:r>
              <a:rPr b="0" i="0" lang="en-US" sz="1860" u="none" cap="none" strike="noStrike">
                <a:solidFill>
                  <a:srgbClr val="071023"/>
                </a:solidFill>
                <a:latin typeface="Space Mono"/>
                <a:ea typeface="Space Mono"/>
                <a:cs typeface="Space Mono"/>
                <a:sym typeface="Space Mono"/>
              </a:rPr>
              <a:t>Introduction to </a:t>
            </a:r>
            <a:r>
              <a:rPr b="1" i="0" lang="en-US" sz="1860" u="none" cap="none" strike="noStrike">
                <a:solidFill>
                  <a:srgbClr val="071023"/>
                </a:solidFill>
                <a:latin typeface="Space Mono"/>
                <a:ea typeface="Space Mono"/>
                <a:cs typeface="Space Mono"/>
                <a:sym typeface="Space Mono"/>
              </a:rPr>
              <a:t>AI</a:t>
            </a:r>
            <a:endParaRPr sz="1100"/>
          </a:p>
          <a:p>
            <a:pPr indent="-223850" lvl="0" marL="242900" marR="0" rtl="0" algn="l">
              <a:lnSpc>
                <a:spcPct val="126018"/>
              </a:lnSpc>
              <a:spcBef>
                <a:spcPts val="2490"/>
              </a:spcBef>
              <a:spcAft>
                <a:spcPts val="0"/>
              </a:spcAft>
              <a:buClr>
                <a:srgbClr val="071023"/>
              </a:buClr>
              <a:buSzPts val="1860"/>
              <a:buFont typeface="Space Mono"/>
              <a:buChar char="•"/>
            </a:pPr>
            <a:r>
              <a:rPr b="1" i="0" lang="en-US" sz="1860" u="none" cap="none" strike="noStrike">
                <a:solidFill>
                  <a:srgbClr val="071023"/>
                </a:solidFill>
                <a:latin typeface="Space Mono"/>
                <a:ea typeface="Space Mono"/>
                <a:cs typeface="Space Mono"/>
                <a:sym typeface="Space Mono"/>
              </a:rPr>
              <a:t>Examples and successful campaigns: </a:t>
            </a:r>
            <a:r>
              <a:rPr b="0" i="0" lang="en-US" sz="1860" u="none" cap="none" strike="noStrike">
                <a:solidFill>
                  <a:srgbClr val="071023"/>
                </a:solidFill>
                <a:latin typeface="Space Mono"/>
                <a:ea typeface="Space Mono"/>
                <a:cs typeface="Space Mono"/>
                <a:sym typeface="Space Mono"/>
              </a:rPr>
              <a:t>Ai versus traditional</a:t>
            </a:r>
            <a:endParaRPr sz="1100"/>
          </a:p>
          <a:p>
            <a:pPr indent="-223850" lvl="0" marL="242900" marR="0" rtl="0" algn="l">
              <a:lnSpc>
                <a:spcPct val="126018"/>
              </a:lnSpc>
              <a:spcBef>
                <a:spcPts val="2490"/>
              </a:spcBef>
              <a:spcAft>
                <a:spcPts val="0"/>
              </a:spcAft>
              <a:buClr>
                <a:srgbClr val="071023"/>
              </a:buClr>
              <a:buSzPts val="1860"/>
              <a:buFont typeface="Space Mono"/>
              <a:buChar char="•"/>
            </a:pPr>
            <a:r>
              <a:rPr b="1" i="0" lang="en-US" sz="1860" u="none" cap="none" strike="noStrike">
                <a:solidFill>
                  <a:srgbClr val="071023"/>
                </a:solidFill>
                <a:latin typeface="Space Mono"/>
                <a:ea typeface="Space Mono"/>
                <a:cs typeface="Space Mono"/>
                <a:sym typeface="Space Mono"/>
              </a:rPr>
              <a:t>Experiments</a:t>
            </a:r>
            <a:r>
              <a:rPr b="0" i="0" lang="en-US" sz="1860" u="none" cap="none" strike="noStrike">
                <a:solidFill>
                  <a:srgbClr val="071023"/>
                </a:solidFill>
                <a:latin typeface="Space Mono"/>
                <a:ea typeface="Space Mono"/>
                <a:cs typeface="Space Mono"/>
                <a:sym typeface="Space Mono"/>
              </a:rPr>
              <a:t> with Chat GPT and DALL-E</a:t>
            </a:r>
            <a:endParaRPr sz="1100"/>
          </a:p>
          <a:p>
            <a:pPr indent="-223850" lvl="0" marL="242900" marR="0" rtl="0" algn="l">
              <a:lnSpc>
                <a:spcPct val="126018"/>
              </a:lnSpc>
              <a:spcBef>
                <a:spcPts val="2490"/>
              </a:spcBef>
              <a:spcAft>
                <a:spcPts val="0"/>
              </a:spcAft>
              <a:buClr>
                <a:srgbClr val="071023"/>
              </a:buClr>
              <a:buSzPts val="1860"/>
              <a:buFont typeface="Space Mono"/>
              <a:buChar char="•"/>
            </a:pPr>
            <a:r>
              <a:rPr b="1" i="0" lang="en-US" sz="1860" u="none" cap="none" strike="noStrike">
                <a:solidFill>
                  <a:srgbClr val="071023"/>
                </a:solidFill>
                <a:latin typeface="Space Mono"/>
                <a:ea typeface="Space Mono"/>
                <a:cs typeface="Space Mono"/>
                <a:sym typeface="Space Mono"/>
              </a:rPr>
              <a:t>Exercises</a:t>
            </a:r>
            <a:r>
              <a:rPr b="0" i="0" lang="en-US" sz="1860" u="none" cap="none" strike="noStrike">
                <a:solidFill>
                  <a:srgbClr val="071023"/>
                </a:solidFill>
                <a:latin typeface="Space Mono"/>
                <a:ea typeface="Space Mono"/>
                <a:cs typeface="Space Mono"/>
                <a:sym typeface="Space Mono"/>
              </a:rPr>
              <a:t> (data-driven)</a:t>
            </a:r>
            <a:endParaRPr sz="1100"/>
          </a:p>
          <a:p>
            <a:pPr indent="-223850" lvl="0" marL="242900" marR="0" rtl="0" algn="l">
              <a:lnSpc>
                <a:spcPct val="126018"/>
              </a:lnSpc>
              <a:spcBef>
                <a:spcPts val="2490"/>
              </a:spcBef>
              <a:spcAft>
                <a:spcPts val="0"/>
              </a:spcAft>
              <a:buClr>
                <a:srgbClr val="071023"/>
              </a:buClr>
              <a:buSzPts val="1860"/>
              <a:buFont typeface="Space Mono"/>
              <a:buChar char="•"/>
            </a:pPr>
            <a:r>
              <a:rPr b="1" i="0" lang="en-US" sz="1860" u="none" cap="none" strike="noStrike">
                <a:solidFill>
                  <a:srgbClr val="071023"/>
                </a:solidFill>
                <a:latin typeface="Space Mono"/>
                <a:ea typeface="Space Mono"/>
                <a:cs typeface="Space Mono"/>
                <a:sym typeface="Space Mono"/>
              </a:rPr>
              <a:t>Theory and software</a:t>
            </a:r>
            <a:r>
              <a:rPr b="0" i="0" lang="en-US" sz="1860" u="none" cap="none" strike="noStrike">
                <a:solidFill>
                  <a:srgbClr val="071023"/>
                </a:solidFill>
                <a:latin typeface="Space Mono"/>
                <a:ea typeface="Space Mono"/>
                <a:cs typeface="Space Mono"/>
                <a:sym typeface="Space Mono"/>
              </a:rPr>
              <a:t>: how Multimodality can assist us in developing language and semiotic skills in studying and creating AI- and human-generated content</a:t>
            </a:r>
            <a:endParaRPr b="0" i="0" sz="1860" u="none" cap="none" strike="noStrike">
              <a:solidFill>
                <a:srgbClr val="071023"/>
              </a:solidFill>
              <a:latin typeface="Space Mono"/>
              <a:ea typeface="Space Mono"/>
              <a:cs typeface="Space Mono"/>
              <a:sym typeface="Space Mono"/>
            </a:endParaRPr>
          </a:p>
          <a:p>
            <a:pPr indent="-223850" lvl="0" marL="242900" marR="0" rtl="0" algn="l">
              <a:lnSpc>
                <a:spcPct val="126018"/>
              </a:lnSpc>
              <a:spcBef>
                <a:spcPts val="2490"/>
              </a:spcBef>
              <a:spcAft>
                <a:spcPts val="0"/>
              </a:spcAft>
              <a:buClr>
                <a:srgbClr val="071023"/>
              </a:buClr>
              <a:buSzPts val="1860"/>
              <a:buFont typeface="Space Mono"/>
              <a:buChar char="•"/>
            </a:pPr>
            <a:r>
              <a:rPr b="1" lang="en-US" sz="1860">
                <a:solidFill>
                  <a:srgbClr val="071023"/>
                </a:solidFill>
                <a:latin typeface="Space Mono"/>
                <a:ea typeface="Space Mono"/>
                <a:cs typeface="Space Mono"/>
                <a:sym typeface="Space Mono"/>
              </a:rPr>
              <a:t>Workshop</a:t>
            </a:r>
            <a:endParaRPr b="1" sz="1860">
              <a:solidFill>
                <a:srgbClr val="071023"/>
              </a:solidFill>
              <a:latin typeface="Space Mono"/>
              <a:ea typeface="Space Mono"/>
              <a:cs typeface="Space Mono"/>
              <a:sym typeface="Space Mon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1023"/>
        </a:solidFill>
      </p:bgPr>
    </p:bg>
    <p:spTree>
      <p:nvGrpSpPr>
        <p:cNvPr id="40" name="Shape 40"/>
        <p:cNvGrpSpPr/>
        <p:nvPr/>
      </p:nvGrpSpPr>
      <p:grpSpPr>
        <a:xfrm>
          <a:off x="0" y="0"/>
          <a:ext cx="0" cy="0"/>
          <a:chOff x="0" y="0"/>
          <a:chExt cx="0" cy="0"/>
        </a:xfrm>
      </p:grpSpPr>
      <p:pic>
        <p:nvPicPr>
          <p:cNvPr id="41" name="Google Shape;41;p21"/>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42" name="Google Shape;42;p21"/>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F5F6F2"/>
              </a:buClr>
              <a:buSzPts val="3563"/>
              <a:buFont typeface="Poppins"/>
              <a:buNone/>
            </a:pPr>
            <a:r>
              <a:rPr b="0" i="0" lang="en-US" sz="3563" u="none" cap="none" strike="noStrike">
                <a:solidFill>
                  <a:srgbClr val="F5F6F2"/>
                </a:solidFill>
                <a:latin typeface="Poppins"/>
                <a:ea typeface="Poppins"/>
                <a:cs typeface="Poppins"/>
                <a:sym typeface="Poppins"/>
              </a:rPr>
              <a:t>Analyzing Tourism Discourse with AI: an overview</a:t>
            </a:r>
            <a:endParaRPr b="0" i="0" sz="1800" u="none" cap="none" strike="noStrike">
              <a:solidFill>
                <a:schemeClr val="dk1"/>
              </a:solidFill>
              <a:latin typeface="Arial"/>
              <a:ea typeface="Arial"/>
              <a:cs typeface="Arial"/>
              <a:sym typeface="Arial"/>
            </a:endParaRPr>
          </a:p>
        </p:txBody>
      </p:sp>
      <p:sp>
        <p:nvSpPr>
          <p:cNvPr id="43" name="Google Shape;43;p21"/>
          <p:cNvSpPr/>
          <p:nvPr/>
        </p:nvSpPr>
        <p:spPr>
          <a:xfrm>
            <a:off x="476131" y="1561709"/>
            <a:ext cx="3618595" cy="2313996"/>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1"/>
          <p:cNvSpPr/>
          <p:nvPr/>
        </p:nvSpPr>
        <p:spPr>
          <a:xfrm>
            <a:off x="761810" y="1781399"/>
            <a:ext cx="3456711" cy="554693"/>
          </a:xfrm>
          <a:prstGeom prst="rect">
            <a:avLst/>
          </a:prstGeom>
          <a:noFill/>
          <a:ln>
            <a:noFill/>
          </a:ln>
        </p:spPr>
        <p:txBody>
          <a:bodyPr anchorCtr="0" anchor="t" bIns="0" lIns="0" spcFirstLastPara="1" rIns="0" wrap="square" tIns="0">
            <a:noAutofit/>
          </a:bodyPr>
          <a:lstStyle/>
          <a:p>
            <a:pPr indent="0" lvl="0" marL="0" marR="0" rtl="0" algn="l">
              <a:lnSpc>
                <a:spcPct val="126009"/>
              </a:lnSpc>
              <a:spcBef>
                <a:spcPts val="0"/>
              </a:spcBef>
              <a:spcAft>
                <a:spcPts val="0"/>
              </a:spcAft>
              <a:buClr>
                <a:srgbClr val="071023"/>
              </a:buClr>
              <a:buSzPts val="1734"/>
              <a:buFont typeface="Space Mono"/>
              <a:buNone/>
            </a:pPr>
            <a:r>
              <a:rPr b="0" i="0" lang="en-US" sz="1734" u="none" cap="none" strike="noStrike">
                <a:solidFill>
                  <a:srgbClr val="071023"/>
                </a:solidFill>
                <a:latin typeface="Space Mono"/>
                <a:ea typeface="Space Mono"/>
                <a:cs typeface="Space Mono"/>
                <a:sym typeface="Space Mono"/>
              </a:rPr>
              <a:t>Introduction to Generative AI</a:t>
            </a:r>
            <a:endParaRPr b="0" i="0" sz="1800" u="none" cap="none" strike="noStrike">
              <a:solidFill>
                <a:schemeClr val="dk1"/>
              </a:solidFill>
              <a:latin typeface="Arial"/>
              <a:ea typeface="Arial"/>
              <a:cs typeface="Arial"/>
              <a:sym typeface="Arial"/>
            </a:endParaRPr>
          </a:p>
        </p:txBody>
      </p:sp>
      <p:sp>
        <p:nvSpPr>
          <p:cNvPr id="45" name="Google Shape;45;p21"/>
          <p:cNvSpPr/>
          <p:nvPr/>
        </p:nvSpPr>
        <p:spPr>
          <a:xfrm>
            <a:off x="761810" y="2461746"/>
            <a:ext cx="3456711" cy="679826"/>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75"/>
              <a:buFont typeface="Space Mono"/>
              <a:buNone/>
            </a:pPr>
            <a:r>
              <a:rPr b="0" i="0" lang="en-US" sz="1275" u="none" cap="none" strike="noStrike">
                <a:solidFill>
                  <a:srgbClr val="000000"/>
                </a:solidFill>
                <a:latin typeface="Space Mono"/>
                <a:ea typeface="Space Mono"/>
                <a:cs typeface="Space Mono"/>
                <a:sym typeface="Space Mono"/>
              </a:rPr>
              <a:t>Definition and importance of Generative AI in the tourism industry</a:t>
            </a:r>
            <a:endParaRPr b="0" i="0" sz="1800" u="none" cap="none" strike="noStrike">
              <a:solidFill>
                <a:schemeClr val="dk1"/>
              </a:solidFill>
              <a:latin typeface="Arial"/>
              <a:ea typeface="Arial"/>
              <a:cs typeface="Arial"/>
              <a:sym typeface="Arial"/>
            </a:endParaRPr>
          </a:p>
        </p:txBody>
      </p:sp>
      <p:sp>
        <p:nvSpPr>
          <p:cNvPr id="46" name="Google Shape;46;p21"/>
          <p:cNvSpPr/>
          <p:nvPr/>
        </p:nvSpPr>
        <p:spPr>
          <a:xfrm>
            <a:off x="4285178" y="1561709"/>
            <a:ext cx="3618595" cy="2313996"/>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1"/>
          <p:cNvSpPr/>
          <p:nvPr/>
        </p:nvSpPr>
        <p:spPr>
          <a:xfrm>
            <a:off x="4570857" y="1781399"/>
            <a:ext cx="3456711" cy="554693"/>
          </a:xfrm>
          <a:prstGeom prst="rect">
            <a:avLst/>
          </a:prstGeom>
          <a:noFill/>
          <a:ln>
            <a:noFill/>
          </a:ln>
        </p:spPr>
        <p:txBody>
          <a:bodyPr anchorCtr="0" anchor="t" bIns="0" lIns="0" spcFirstLastPara="1" rIns="0" wrap="square" tIns="0">
            <a:noAutofit/>
          </a:bodyPr>
          <a:lstStyle/>
          <a:p>
            <a:pPr indent="0" lvl="0" marL="0" marR="0" rtl="0" algn="l">
              <a:lnSpc>
                <a:spcPct val="126009"/>
              </a:lnSpc>
              <a:spcBef>
                <a:spcPts val="0"/>
              </a:spcBef>
              <a:spcAft>
                <a:spcPts val="0"/>
              </a:spcAft>
              <a:buClr>
                <a:srgbClr val="071023"/>
              </a:buClr>
              <a:buSzPts val="1734"/>
              <a:buFont typeface="Space Mono"/>
              <a:buNone/>
            </a:pPr>
            <a:r>
              <a:rPr b="0" i="0" lang="en-US" sz="1734" u="none" cap="none" strike="noStrike">
                <a:solidFill>
                  <a:srgbClr val="071023"/>
                </a:solidFill>
                <a:latin typeface="Space Mono"/>
                <a:ea typeface="Space Mono"/>
                <a:cs typeface="Space Mono"/>
                <a:sym typeface="Space Mono"/>
              </a:rPr>
              <a:t>AI for Specialized Language Skills</a:t>
            </a:r>
            <a:endParaRPr b="0" i="0" sz="1800" u="none" cap="none" strike="noStrike">
              <a:solidFill>
                <a:schemeClr val="dk1"/>
              </a:solidFill>
              <a:latin typeface="Arial"/>
              <a:ea typeface="Arial"/>
              <a:cs typeface="Arial"/>
              <a:sym typeface="Arial"/>
            </a:endParaRPr>
          </a:p>
        </p:txBody>
      </p:sp>
      <p:sp>
        <p:nvSpPr>
          <p:cNvPr id="48" name="Google Shape;48;p21"/>
          <p:cNvSpPr/>
          <p:nvPr/>
        </p:nvSpPr>
        <p:spPr>
          <a:xfrm>
            <a:off x="4570851" y="2461750"/>
            <a:ext cx="3144000" cy="906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75"/>
              <a:buFont typeface="Space Mono"/>
              <a:buNone/>
            </a:pPr>
            <a:r>
              <a:rPr b="0" i="0" lang="en-US" sz="1275" u="none" cap="none" strike="noStrike">
                <a:solidFill>
                  <a:srgbClr val="000000"/>
                </a:solidFill>
                <a:latin typeface="Space Mono"/>
                <a:ea typeface="Space Mono"/>
                <a:cs typeface="Space Mono"/>
                <a:sym typeface="Space Mono"/>
              </a:rPr>
              <a:t>How can AI be leveraged to develop specialized language skills for tourism marketing and communication?</a:t>
            </a:r>
            <a:endParaRPr b="0" i="0" sz="1800" u="none" cap="none" strike="noStrike">
              <a:solidFill>
                <a:schemeClr val="dk1"/>
              </a:solidFill>
              <a:latin typeface="Arial"/>
              <a:ea typeface="Arial"/>
              <a:cs typeface="Arial"/>
              <a:sym typeface="Arial"/>
            </a:endParaRPr>
          </a:p>
        </p:txBody>
      </p:sp>
      <p:sp>
        <p:nvSpPr>
          <p:cNvPr id="49" name="Google Shape;49;p21"/>
          <p:cNvSpPr/>
          <p:nvPr/>
        </p:nvSpPr>
        <p:spPr>
          <a:xfrm>
            <a:off x="8094226" y="1561709"/>
            <a:ext cx="3618595" cy="2313996"/>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1"/>
          <p:cNvSpPr/>
          <p:nvPr/>
        </p:nvSpPr>
        <p:spPr>
          <a:xfrm>
            <a:off x="8379905" y="1781399"/>
            <a:ext cx="3456711" cy="554693"/>
          </a:xfrm>
          <a:prstGeom prst="rect">
            <a:avLst/>
          </a:prstGeom>
          <a:noFill/>
          <a:ln>
            <a:noFill/>
          </a:ln>
        </p:spPr>
        <p:txBody>
          <a:bodyPr anchorCtr="0" anchor="t" bIns="0" lIns="0" spcFirstLastPara="1" rIns="0" wrap="square" tIns="0">
            <a:noAutofit/>
          </a:bodyPr>
          <a:lstStyle/>
          <a:p>
            <a:pPr indent="0" lvl="0" marL="0" marR="0" rtl="0" algn="l">
              <a:lnSpc>
                <a:spcPct val="126009"/>
              </a:lnSpc>
              <a:spcBef>
                <a:spcPts val="0"/>
              </a:spcBef>
              <a:spcAft>
                <a:spcPts val="0"/>
              </a:spcAft>
              <a:buClr>
                <a:srgbClr val="071023"/>
              </a:buClr>
              <a:buSzPts val="1734"/>
              <a:buFont typeface="Space Mono"/>
              <a:buNone/>
            </a:pPr>
            <a:r>
              <a:rPr b="0" i="0" lang="en-US" sz="1734" u="none" cap="none" strike="noStrike">
                <a:solidFill>
                  <a:srgbClr val="071023"/>
                </a:solidFill>
                <a:latin typeface="Space Mono"/>
                <a:ea typeface="Space Mono"/>
                <a:cs typeface="Space Mono"/>
                <a:sym typeface="Space Mono"/>
              </a:rPr>
              <a:t>Successful AI-Generated Campaigns</a:t>
            </a:r>
            <a:endParaRPr b="0" i="0" sz="1800" u="none" cap="none" strike="noStrike">
              <a:solidFill>
                <a:schemeClr val="dk1"/>
              </a:solidFill>
              <a:latin typeface="Arial"/>
              <a:ea typeface="Arial"/>
              <a:cs typeface="Arial"/>
              <a:sym typeface="Arial"/>
            </a:endParaRPr>
          </a:p>
        </p:txBody>
      </p:sp>
      <p:sp>
        <p:nvSpPr>
          <p:cNvPr id="51" name="Google Shape;51;p21"/>
          <p:cNvSpPr/>
          <p:nvPr/>
        </p:nvSpPr>
        <p:spPr>
          <a:xfrm>
            <a:off x="8379905" y="2461746"/>
            <a:ext cx="3456711" cy="906434"/>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75"/>
              <a:buFont typeface="Space Mono"/>
              <a:buNone/>
            </a:pPr>
            <a:r>
              <a:rPr b="0" i="0" lang="en-US" sz="1275" u="none" cap="none" strike="noStrike">
                <a:solidFill>
                  <a:srgbClr val="000000"/>
                </a:solidFill>
                <a:latin typeface="Space Mono"/>
                <a:ea typeface="Space Mono"/>
                <a:cs typeface="Space Mono"/>
                <a:sym typeface="Space Mono"/>
              </a:rPr>
              <a:t>Examples of AI-generated tourism campaigns and their comparison with traditional campaigns</a:t>
            </a:r>
            <a:endParaRPr b="0" i="0" sz="1800" u="none" cap="none" strike="noStrike">
              <a:solidFill>
                <a:schemeClr val="dk1"/>
              </a:solidFill>
              <a:latin typeface="Arial"/>
              <a:ea typeface="Arial"/>
              <a:cs typeface="Arial"/>
              <a:sym typeface="Arial"/>
            </a:endParaRPr>
          </a:p>
        </p:txBody>
      </p:sp>
      <p:sp>
        <p:nvSpPr>
          <p:cNvPr id="52" name="Google Shape;52;p21"/>
          <p:cNvSpPr/>
          <p:nvPr/>
        </p:nvSpPr>
        <p:spPr>
          <a:xfrm>
            <a:off x="476131" y="4066158"/>
            <a:ext cx="3618595" cy="2313996"/>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1"/>
          <p:cNvSpPr/>
          <p:nvPr/>
        </p:nvSpPr>
        <p:spPr>
          <a:xfrm>
            <a:off x="761810" y="4285848"/>
            <a:ext cx="3456711" cy="277346"/>
          </a:xfrm>
          <a:prstGeom prst="rect">
            <a:avLst/>
          </a:prstGeom>
          <a:noFill/>
          <a:ln>
            <a:noFill/>
          </a:ln>
        </p:spPr>
        <p:txBody>
          <a:bodyPr anchorCtr="0" anchor="t" bIns="0" lIns="0" spcFirstLastPara="1" rIns="0" wrap="square" tIns="0">
            <a:noAutofit/>
          </a:bodyPr>
          <a:lstStyle/>
          <a:p>
            <a:pPr indent="0" lvl="0" marL="0" marR="0" rtl="0" algn="l">
              <a:lnSpc>
                <a:spcPct val="126009"/>
              </a:lnSpc>
              <a:spcBef>
                <a:spcPts val="0"/>
              </a:spcBef>
              <a:spcAft>
                <a:spcPts val="0"/>
              </a:spcAft>
              <a:buClr>
                <a:srgbClr val="071023"/>
              </a:buClr>
              <a:buSzPts val="1734"/>
              <a:buFont typeface="Space Mono"/>
              <a:buNone/>
            </a:pPr>
            <a:r>
              <a:rPr b="0" i="0" lang="en-US" sz="1734" u="none" cap="none" strike="noStrike">
                <a:solidFill>
                  <a:srgbClr val="071023"/>
                </a:solidFill>
                <a:latin typeface="Space Mono"/>
                <a:ea typeface="Space Mono"/>
                <a:cs typeface="Space Mono"/>
                <a:sym typeface="Space Mono"/>
              </a:rPr>
              <a:t>Experimenting with AI</a:t>
            </a:r>
            <a:endParaRPr b="0" i="0" sz="1800" u="none" cap="none" strike="noStrike">
              <a:solidFill>
                <a:schemeClr val="dk1"/>
              </a:solidFill>
              <a:latin typeface="Arial"/>
              <a:ea typeface="Arial"/>
              <a:cs typeface="Arial"/>
              <a:sym typeface="Arial"/>
            </a:endParaRPr>
          </a:p>
        </p:txBody>
      </p:sp>
      <p:sp>
        <p:nvSpPr>
          <p:cNvPr id="54" name="Google Shape;54;p21"/>
          <p:cNvSpPr/>
          <p:nvPr/>
        </p:nvSpPr>
        <p:spPr>
          <a:xfrm>
            <a:off x="761810" y="4688848"/>
            <a:ext cx="3456711" cy="453217"/>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75"/>
              <a:buFont typeface="Space Mono"/>
              <a:buNone/>
            </a:pPr>
            <a:r>
              <a:rPr b="0" i="0" lang="en-US" sz="1275" u="none" cap="none" strike="noStrike">
                <a:solidFill>
                  <a:srgbClr val="000000"/>
                </a:solidFill>
                <a:latin typeface="Space Mono"/>
                <a:ea typeface="Space Mono"/>
                <a:cs typeface="Space Mono"/>
                <a:sym typeface="Space Mono"/>
              </a:rPr>
              <a:t>Text and image analysis and creation using AI tools</a:t>
            </a:r>
            <a:endParaRPr b="0" i="0" sz="1800" u="none" cap="none" strike="noStrike">
              <a:solidFill>
                <a:schemeClr val="dk1"/>
              </a:solidFill>
              <a:latin typeface="Arial"/>
              <a:ea typeface="Arial"/>
              <a:cs typeface="Arial"/>
              <a:sym typeface="Arial"/>
            </a:endParaRPr>
          </a:p>
        </p:txBody>
      </p:sp>
      <p:sp>
        <p:nvSpPr>
          <p:cNvPr id="55" name="Google Shape;55;p21"/>
          <p:cNvSpPr/>
          <p:nvPr/>
        </p:nvSpPr>
        <p:spPr>
          <a:xfrm>
            <a:off x="4285178" y="4066158"/>
            <a:ext cx="3618595" cy="2313996"/>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1"/>
          <p:cNvSpPr/>
          <p:nvPr/>
        </p:nvSpPr>
        <p:spPr>
          <a:xfrm>
            <a:off x="4570857" y="4285848"/>
            <a:ext cx="3456711" cy="554693"/>
          </a:xfrm>
          <a:prstGeom prst="rect">
            <a:avLst/>
          </a:prstGeom>
          <a:noFill/>
          <a:ln>
            <a:noFill/>
          </a:ln>
        </p:spPr>
        <p:txBody>
          <a:bodyPr anchorCtr="0" anchor="t" bIns="0" lIns="0" spcFirstLastPara="1" rIns="0" wrap="square" tIns="0">
            <a:noAutofit/>
          </a:bodyPr>
          <a:lstStyle/>
          <a:p>
            <a:pPr indent="0" lvl="0" marL="0" marR="0" rtl="0" algn="l">
              <a:lnSpc>
                <a:spcPct val="126009"/>
              </a:lnSpc>
              <a:spcBef>
                <a:spcPts val="0"/>
              </a:spcBef>
              <a:spcAft>
                <a:spcPts val="0"/>
              </a:spcAft>
              <a:buClr>
                <a:srgbClr val="071023"/>
              </a:buClr>
              <a:buSzPts val="1734"/>
              <a:buFont typeface="Space Mono"/>
              <a:buNone/>
            </a:pPr>
            <a:r>
              <a:rPr b="0" i="0" lang="en-US" sz="1734" u="none" cap="none" strike="noStrike">
                <a:solidFill>
                  <a:srgbClr val="071023"/>
                </a:solidFill>
                <a:latin typeface="Space Mono"/>
                <a:ea typeface="Space Mono"/>
                <a:cs typeface="Space Mono"/>
                <a:sym typeface="Space Mono"/>
              </a:rPr>
              <a:t>Effective Tourism Advertisements</a:t>
            </a:r>
            <a:endParaRPr b="0" i="0" sz="1800" u="none" cap="none" strike="noStrike">
              <a:solidFill>
                <a:schemeClr val="dk1"/>
              </a:solidFill>
              <a:latin typeface="Arial"/>
              <a:ea typeface="Arial"/>
              <a:cs typeface="Arial"/>
              <a:sym typeface="Arial"/>
            </a:endParaRPr>
          </a:p>
        </p:txBody>
      </p:sp>
      <p:sp>
        <p:nvSpPr>
          <p:cNvPr id="57" name="Google Shape;57;p21"/>
          <p:cNvSpPr/>
          <p:nvPr/>
        </p:nvSpPr>
        <p:spPr>
          <a:xfrm>
            <a:off x="4570857" y="4966194"/>
            <a:ext cx="3456711" cy="906434"/>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75"/>
              <a:buFont typeface="Space Mono"/>
              <a:buNone/>
            </a:pPr>
            <a:r>
              <a:rPr b="0" i="0" lang="en-US" sz="1275" u="none" cap="none" strike="noStrike">
                <a:solidFill>
                  <a:srgbClr val="000000"/>
                </a:solidFill>
                <a:latin typeface="Space Mono"/>
                <a:ea typeface="Space Mono"/>
                <a:cs typeface="Space Mono"/>
                <a:sym typeface="Space Mono"/>
              </a:rPr>
              <a:t>Analyzing features that make an effective tourist advertisement (Instagram post) to draw potential customers</a:t>
            </a:r>
            <a:endParaRPr b="0" i="0" sz="1800" u="none" cap="none" strike="noStrike">
              <a:solidFill>
                <a:schemeClr val="dk1"/>
              </a:solidFill>
              <a:latin typeface="Arial"/>
              <a:ea typeface="Arial"/>
              <a:cs typeface="Arial"/>
              <a:sym typeface="Arial"/>
            </a:endParaRPr>
          </a:p>
        </p:txBody>
      </p:sp>
      <p:sp>
        <p:nvSpPr>
          <p:cNvPr id="58" name="Google Shape;58;p21"/>
          <p:cNvSpPr/>
          <p:nvPr/>
        </p:nvSpPr>
        <p:spPr>
          <a:xfrm>
            <a:off x="8094226" y="4066158"/>
            <a:ext cx="3618595" cy="2313996"/>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1"/>
          <p:cNvSpPr/>
          <p:nvPr/>
        </p:nvSpPr>
        <p:spPr>
          <a:xfrm>
            <a:off x="8379905" y="4285848"/>
            <a:ext cx="3456711" cy="554693"/>
          </a:xfrm>
          <a:prstGeom prst="rect">
            <a:avLst/>
          </a:prstGeom>
          <a:noFill/>
          <a:ln>
            <a:noFill/>
          </a:ln>
        </p:spPr>
        <p:txBody>
          <a:bodyPr anchorCtr="0" anchor="t" bIns="0" lIns="0" spcFirstLastPara="1" rIns="0" wrap="square" tIns="0">
            <a:noAutofit/>
          </a:bodyPr>
          <a:lstStyle/>
          <a:p>
            <a:pPr indent="0" lvl="0" marL="0" marR="0" rtl="0" algn="l">
              <a:lnSpc>
                <a:spcPct val="126009"/>
              </a:lnSpc>
              <a:spcBef>
                <a:spcPts val="0"/>
              </a:spcBef>
              <a:spcAft>
                <a:spcPts val="0"/>
              </a:spcAft>
              <a:buClr>
                <a:srgbClr val="071023"/>
              </a:buClr>
              <a:buSzPts val="1734"/>
              <a:buFont typeface="Space Mono"/>
              <a:buNone/>
            </a:pPr>
            <a:r>
              <a:rPr b="0" i="0" lang="en-US" sz="1734" u="none" cap="none" strike="noStrike">
                <a:solidFill>
                  <a:srgbClr val="071023"/>
                </a:solidFill>
                <a:latin typeface="Space Mono"/>
                <a:ea typeface="Space Mono"/>
                <a:cs typeface="Space Mono"/>
                <a:sym typeface="Space Mono"/>
              </a:rPr>
              <a:t>Analyzing Tourism Discourse</a:t>
            </a:r>
            <a:endParaRPr b="0" i="0" sz="1800" u="none" cap="none" strike="noStrike">
              <a:solidFill>
                <a:schemeClr val="dk1"/>
              </a:solidFill>
              <a:latin typeface="Arial"/>
              <a:ea typeface="Arial"/>
              <a:cs typeface="Arial"/>
              <a:sym typeface="Arial"/>
            </a:endParaRPr>
          </a:p>
        </p:txBody>
      </p:sp>
      <p:sp>
        <p:nvSpPr>
          <p:cNvPr id="60" name="Google Shape;60;p21"/>
          <p:cNvSpPr/>
          <p:nvPr/>
        </p:nvSpPr>
        <p:spPr>
          <a:xfrm>
            <a:off x="8379905" y="4966194"/>
            <a:ext cx="3456711" cy="1133043"/>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75"/>
              <a:buFont typeface="Space Mono"/>
              <a:buNone/>
            </a:pPr>
            <a:r>
              <a:rPr b="0" i="0" lang="en-US" sz="1275" u="none" cap="none" strike="noStrike">
                <a:solidFill>
                  <a:srgbClr val="000000"/>
                </a:solidFill>
                <a:latin typeface="Space Mono"/>
                <a:ea typeface="Space Mono"/>
                <a:cs typeface="Space Mono"/>
                <a:sym typeface="Space Mono"/>
              </a:rPr>
              <a:t>Using Systemic Functional Linguistics (Appraisal) and Multimodal Analysis to understand and create content for specific tourism purposes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7F8"/>
        </a:solidFill>
      </p:bgPr>
    </p:bg>
    <p:spTree>
      <p:nvGrpSpPr>
        <p:cNvPr id="65" name="Shape 65"/>
        <p:cNvGrpSpPr/>
        <p:nvPr/>
      </p:nvGrpSpPr>
      <p:grpSpPr>
        <a:xfrm>
          <a:off x="0" y="0"/>
          <a:ext cx="0" cy="0"/>
          <a:chOff x="0" y="0"/>
          <a:chExt cx="0" cy="0"/>
        </a:xfrm>
      </p:grpSpPr>
      <p:sp>
        <p:nvSpPr>
          <p:cNvPr id="66" name="Google Shape;66;g3421327728f_0_7"/>
          <p:cNvSpPr/>
          <p:nvPr/>
        </p:nvSpPr>
        <p:spPr>
          <a:xfrm>
            <a:off x="6094476" y="2128677"/>
            <a:ext cx="4761600" cy="1462200"/>
          </a:xfrm>
          <a:prstGeom prst="rect">
            <a:avLst/>
          </a:prstGeom>
          <a:noFill/>
          <a:ln>
            <a:noFill/>
          </a:ln>
        </p:spPr>
        <p:txBody>
          <a:bodyPr anchorCtr="0" anchor="ctr" bIns="0" lIns="0" spcFirstLastPara="1" rIns="0" wrap="square" tIns="0">
            <a:noAutofit/>
          </a:bodyPr>
          <a:lstStyle/>
          <a:p>
            <a:pPr indent="0" lvl="0" marL="0" marR="0" rtl="0" algn="l">
              <a:lnSpc>
                <a:spcPct val="106648"/>
              </a:lnSpc>
              <a:spcBef>
                <a:spcPts val="0"/>
              </a:spcBef>
              <a:spcAft>
                <a:spcPts val="0"/>
              </a:spcAft>
              <a:buClr>
                <a:srgbClr val="0F3332"/>
              </a:buClr>
              <a:buSzPts val="5400"/>
              <a:buFont typeface="Roboto"/>
              <a:buNone/>
            </a:pPr>
            <a:r>
              <a:rPr b="1" i="0" lang="en-US" sz="5400" u="none" cap="none" strike="noStrike">
                <a:solidFill>
                  <a:srgbClr val="0F3332"/>
                </a:solidFill>
                <a:latin typeface="Roboto"/>
                <a:ea typeface="Roboto"/>
                <a:cs typeface="Roboto"/>
                <a:sym typeface="Roboto"/>
              </a:rPr>
              <a:t>The Rise of Generative AI</a:t>
            </a:r>
            <a:endParaRPr b="0" i="0" sz="1800" u="none" cap="none" strike="noStrike">
              <a:solidFill>
                <a:schemeClr val="dk1"/>
              </a:solidFill>
              <a:latin typeface="Arial"/>
              <a:ea typeface="Arial"/>
              <a:cs typeface="Arial"/>
              <a:sym typeface="Arial"/>
            </a:endParaRPr>
          </a:p>
        </p:txBody>
      </p:sp>
      <p:sp>
        <p:nvSpPr>
          <p:cNvPr id="67" name="Google Shape;67;g3421327728f_0_7"/>
          <p:cNvSpPr/>
          <p:nvPr/>
        </p:nvSpPr>
        <p:spPr>
          <a:xfrm>
            <a:off x="6094476" y="3749457"/>
            <a:ext cx="6117300" cy="939600"/>
          </a:xfrm>
          <a:prstGeom prst="rect">
            <a:avLst/>
          </a:prstGeom>
          <a:noFill/>
          <a:ln>
            <a:noFill/>
          </a:ln>
        </p:spPr>
        <p:txBody>
          <a:bodyPr anchorCtr="0" anchor="ctr" bIns="0" lIns="0" spcFirstLastPara="1" rIns="0" wrap="square" tIns="0">
            <a:noAutofit/>
          </a:bodyPr>
          <a:lstStyle/>
          <a:p>
            <a:pPr indent="0" lvl="0" marL="0" marR="0" rtl="0" algn="l">
              <a:lnSpc>
                <a:spcPct val="143430"/>
              </a:lnSpc>
              <a:spcBef>
                <a:spcPts val="0"/>
              </a:spcBef>
              <a:spcAft>
                <a:spcPts val="0"/>
              </a:spcAft>
              <a:buClr>
                <a:srgbClr val="000000"/>
              </a:buClr>
              <a:buSzPts val="1720"/>
              <a:buFont typeface="Lato"/>
              <a:buNone/>
            </a:pPr>
            <a:r>
              <a:rPr lang="en-US" sz="1720">
                <a:latin typeface="Lato"/>
                <a:ea typeface="Lato"/>
                <a:cs typeface="Lato"/>
                <a:sym typeface="Lato"/>
              </a:rPr>
              <a:t>De</a:t>
            </a:r>
            <a:r>
              <a:rPr b="0" i="0" lang="en-US" sz="1720" u="none" cap="none" strike="noStrike">
                <a:solidFill>
                  <a:srgbClr val="000000"/>
                </a:solidFill>
                <a:latin typeface="Lato"/>
                <a:ea typeface="Lato"/>
                <a:cs typeface="Lato"/>
                <a:sym typeface="Lato"/>
              </a:rPr>
              <a:t>ep learning models are revolutionizing content creation by generating original text, images, based on user prompts</a:t>
            </a:r>
            <a:r>
              <a:rPr b="0" i="0" lang="en-US" sz="1720" u="none" cap="none" strike="noStrike">
                <a:solidFill>
                  <a:srgbClr val="000000"/>
                </a:solidFill>
                <a:latin typeface="Lato"/>
                <a:ea typeface="Lato"/>
                <a:cs typeface="Lato"/>
                <a:sym typeface="Lato"/>
              </a:rPr>
              <a:t>.</a:t>
            </a:r>
            <a:endParaRPr b="0" i="0" sz="1800" u="none" cap="none" strike="noStrike">
              <a:solidFill>
                <a:schemeClr val="dk1"/>
              </a:solidFill>
              <a:latin typeface="Arial"/>
              <a:ea typeface="Arial"/>
              <a:cs typeface="Arial"/>
              <a:sym typeface="Arial"/>
            </a:endParaRPr>
          </a:p>
        </p:txBody>
      </p:sp>
      <p:sp>
        <p:nvSpPr>
          <p:cNvPr id="68" name="Google Shape;68;g3421327728f_0_7"/>
          <p:cNvSpPr/>
          <p:nvPr/>
        </p:nvSpPr>
        <p:spPr>
          <a:xfrm>
            <a:off x="0" y="0"/>
            <a:ext cx="5713500" cy="6856200"/>
          </a:xfrm>
          <a:prstGeom prst="rect">
            <a:avLst/>
          </a:prstGeom>
          <a:solidFill>
            <a:srgbClr val="000000">
              <a:alpha val="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enerative AI" id="69" name="Google Shape;69;g3421327728f_0_7"/>
          <p:cNvPicPr preferRelativeResize="0"/>
          <p:nvPr/>
        </p:nvPicPr>
        <p:blipFill rotWithShape="1">
          <a:blip r:embed="rId3">
            <a:alphaModFix/>
          </a:blip>
          <a:srcRect b="-33724" l="10753" r="10753" t="-33724"/>
          <a:stretch/>
        </p:blipFill>
        <p:spPr>
          <a:xfrm>
            <a:off x="0" y="0"/>
            <a:ext cx="5713570" cy="685628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7F8"/>
        </a:solidFill>
      </p:bgPr>
    </p:bg>
    <p:spTree>
      <p:nvGrpSpPr>
        <p:cNvPr id="74" name="Shape 74"/>
        <p:cNvGrpSpPr/>
        <p:nvPr/>
      </p:nvGrpSpPr>
      <p:grpSpPr>
        <a:xfrm>
          <a:off x="0" y="0"/>
          <a:ext cx="0" cy="0"/>
          <a:chOff x="0" y="0"/>
          <a:chExt cx="0" cy="0"/>
        </a:xfrm>
      </p:grpSpPr>
      <p:sp>
        <p:nvSpPr>
          <p:cNvPr id="75" name="Google Shape;75;g3421327728f_0_15"/>
          <p:cNvSpPr/>
          <p:nvPr/>
        </p:nvSpPr>
        <p:spPr>
          <a:xfrm>
            <a:off x="476131" y="418177"/>
            <a:ext cx="12189000" cy="406200"/>
          </a:xfrm>
          <a:prstGeom prst="rect">
            <a:avLst/>
          </a:prstGeom>
          <a:noFill/>
          <a:ln>
            <a:noFill/>
          </a:ln>
        </p:spPr>
        <p:txBody>
          <a:bodyPr anchorCtr="0" anchor="t" bIns="0" lIns="0" spcFirstLastPara="1" rIns="0" wrap="square" tIns="0">
            <a:noAutofit/>
          </a:bodyPr>
          <a:lstStyle/>
          <a:p>
            <a:pPr indent="0" lvl="0" marL="0" marR="0" rtl="0" algn="l">
              <a:lnSpc>
                <a:spcPct val="106633"/>
              </a:lnSpc>
              <a:spcBef>
                <a:spcPts val="0"/>
              </a:spcBef>
              <a:spcAft>
                <a:spcPts val="0"/>
              </a:spcAft>
              <a:buClr>
                <a:srgbClr val="0F3332"/>
              </a:buClr>
              <a:buSzPts val="3000"/>
              <a:buFont typeface="Roboto"/>
              <a:buNone/>
            </a:pPr>
            <a:r>
              <a:rPr b="1" i="0" lang="en-US" sz="3000" u="none" cap="none" strike="noStrike">
                <a:solidFill>
                  <a:srgbClr val="0F3332"/>
                </a:solidFill>
                <a:latin typeface="Roboto"/>
                <a:ea typeface="Roboto"/>
                <a:cs typeface="Roboto"/>
                <a:sym typeface="Roboto"/>
              </a:rPr>
              <a:t>Defining </a:t>
            </a:r>
            <a:r>
              <a:rPr b="1" i="0" lang="en-US" sz="3000" u="sng" cap="none" strike="noStrike">
                <a:solidFill>
                  <a:schemeClr val="hlink"/>
                </a:solidFill>
                <a:latin typeface="Roboto"/>
                <a:ea typeface="Roboto"/>
                <a:cs typeface="Roboto"/>
                <a:sym typeface="Roboto"/>
                <a:hlinkClick r:id="rId3"/>
              </a:rPr>
              <a:t>Generative</a:t>
            </a:r>
            <a:r>
              <a:rPr b="1" i="0" lang="en-US" sz="3000" u="none" cap="none" strike="noStrike">
                <a:solidFill>
                  <a:srgbClr val="0F3332"/>
                </a:solidFill>
                <a:latin typeface="Roboto"/>
                <a:ea typeface="Roboto"/>
                <a:cs typeface="Roboto"/>
                <a:sym typeface="Roboto"/>
              </a:rPr>
              <a:t> AI</a:t>
            </a:r>
            <a:endParaRPr b="0" i="0" sz="1800" u="none" cap="none" strike="noStrike">
              <a:solidFill>
                <a:schemeClr val="dk1"/>
              </a:solidFill>
              <a:latin typeface="Arial"/>
              <a:ea typeface="Arial"/>
              <a:cs typeface="Arial"/>
              <a:sym typeface="Arial"/>
            </a:endParaRPr>
          </a:p>
        </p:txBody>
      </p:sp>
      <p:sp>
        <p:nvSpPr>
          <p:cNvPr id="76" name="Google Shape;76;g3421327728f_0_15"/>
          <p:cNvSpPr/>
          <p:nvPr/>
        </p:nvSpPr>
        <p:spPr>
          <a:xfrm>
            <a:off x="414710" y="3461323"/>
            <a:ext cx="3551100" cy="264300"/>
          </a:xfrm>
          <a:prstGeom prst="rect">
            <a:avLst/>
          </a:prstGeom>
          <a:noFill/>
          <a:ln>
            <a:noFill/>
          </a:ln>
        </p:spPr>
        <p:txBody>
          <a:bodyPr anchorCtr="0" anchor="t" bIns="0" lIns="0" spcFirstLastPara="1" rIns="0" wrap="square" tIns="0">
            <a:noAutofit/>
          </a:bodyPr>
          <a:lstStyle/>
          <a:p>
            <a:pPr indent="0" lvl="0" marL="0" marR="0" rtl="0" algn="ctr">
              <a:lnSpc>
                <a:spcPct val="136143"/>
              </a:lnSpc>
              <a:spcBef>
                <a:spcPts val="0"/>
              </a:spcBef>
              <a:spcAft>
                <a:spcPts val="0"/>
              </a:spcAft>
              <a:buClr>
                <a:srgbClr val="0F3332"/>
              </a:buClr>
              <a:buSzPts val="1530"/>
              <a:buFont typeface="Lato"/>
              <a:buNone/>
            </a:pPr>
            <a:r>
              <a:rPr b="0" i="0" lang="en-US" sz="1530" u="none" cap="none" strike="noStrike">
                <a:solidFill>
                  <a:srgbClr val="0F3332"/>
                </a:solidFill>
                <a:latin typeface="Lato"/>
                <a:ea typeface="Lato"/>
                <a:cs typeface="Lato"/>
                <a:sym typeface="Lato"/>
              </a:rPr>
              <a:t>Definition of Generative AI</a:t>
            </a:r>
            <a:endParaRPr b="0" i="0" sz="1800" u="none" cap="none" strike="noStrike">
              <a:solidFill>
                <a:schemeClr val="dk1"/>
              </a:solidFill>
              <a:latin typeface="Arial"/>
              <a:ea typeface="Arial"/>
              <a:cs typeface="Arial"/>
              <a:sym typeface="Arial"/>
            </a:endParaRPr>
          </a:p>
        </p:txBody>
      </p:sp>
      <p:sp>
        <p:nvSpPr>
          <p:cNvPr id="77" name="Google Shape;77;g3421327728f_0_15"/>
          <p:cNvSpPr/>
          <p:nvPr/>
        </p:nvSpPr>
        <p:spPr>
          <a:xfrm>
            <a:off x="414710" y="3796177"/>
            <a:ext cx="3551100" cy="696000"/>
          </a:xfrm>
          <a:prstGeom prst="rect">
            <a:avLst/>
          </a:prstGeom>
          <a:noFill/>
          <a:ln>
            <a:noFill/>
          </a:ln>
        </p:spPr>
        <p:txBody>
          <a:bodyPr anchorCtr="0" anchor="t" bIns="0" lIns="0" spcFirstLastPara="1" rIns="0" wrap="square" tIns="0">
            <a:noAutofit/>
          </a:bodyPr>
          <a:lstStyle/>
          <a:p>
            <a:pPr indent="0" lvl="0" marL="0" marR="0" rtl="0" algn="ctr">
              <a:lnSpc>
                <a:spcPct val="143294"/>
              </a:lnSpc>
              <a:spcBef>
                <a:spcPts val="0"/>
              </a:spcBef>
              <a:spcAft>
                <a:spcPts val="0"/>
              </a:spcAft>
              <a:buClr>
                <a:srgbClr val="000000"/>
              </a:buClr>
              <a:buSzPts val="1275"/>
              <a:buFont typeface="Lato"/>
              <a:buNone/>
            </a:pPr>
            <a:r>
              <a:rPr b="0" i="0" lang="en-US" sz="1275" u="none" cap="none" strike="noStrike">
                <a:solidFill>
                  <a:srgbClr val="000000"/>
                </a:solidFill>
                <a:latin typeface="Lato"/>
                <a:ea typeface="Lato"/>
                <a:cs typeface="Lato"/>
                <a:sym typeface="Lato"/>
              </a:rPr>
              <a:t>Generative AI creates original content (text, images, video, audio, or code) based on user prompts.</a:t>
            </a:r>
            <a:endParaRPr b="0" i="0" sz="1800" u="none" cap="none" strike="noStrike">
              <a:solidFill>
                <a:schemeClr val="dk1"/>
              </a:solidFill>
              <a:latin typeface="Arial"/>
              <a:ea typeface="Arial"/>
              <a:cs typeface="Arial"/>
              <a:sym typeface="Arial"/>
            </a:endParaRPr>
          </a:p>
        </p:txBody>
      </p:sp>
      <p:sp>
        <p:nvSpPr>
          <p:cNvPr id="78" name="Google Shape;78;g3421327728f_0_15"/>
          <p:cNvSpPr/>
          <p:nvPr/>
        </p:nvSpPr>
        <p:spPr>
          <a:xfrm>
            <a:off x="4413258" y="3461323"/>
            <a:ext cx="3362400" cy="264300"/>
          </a:xfrm>
          <a:prstGeom prst="rect">
            <a:avLst/>
          </a:prstGeom>
          <a:noFill/>
          <a:ln>
            <a:noFill/>
          </a:ln>
        </p:spPr>
        <p:txBody>
          <a:bodyPr anchorCtr="0" anchor="t" bIns="0" lIns="0" spcFirstLastPara="1" rIns="0" wrap="square" tIns="0">
            <a:noAutofit/>
          </a:bodyPr>
          <a:lstStyle/>
          <a:p>
            <a:pPr indent="0" lvl="0" marL="0" marR="0" rtl="0" algn="ctr">
              <a:lnSpc>
                <a:spcPct val="136143"/>
              </a:lnSpc>
              <a:spcBef>
                <a:spcPts val="0"/>
              </a:spcBef>
              <a:spcAft>
                <a:spcPts val="0"/>
              </a:spcAft>
              <a:buClr>
                <a:srgbClr val="0F3332"/>
              </a:buClr>
              <a:buSzPts val="1530"/>
              <a:buFont typeface="Lato"/>
              <a:buNone/>
            </a:pPr>
            <a:r>
              <a:rPr b="0" i="0" lang="en-US" sz="1530" u="none" cap="none" strike="noStrike">
                <a:solidFill>
                  <a:srgbClr val="0F3332"/>
                </a:solidFill>
                <a:latin typeface="Lato"/>
                <a:ea typeface="Lato"/>
                <a:cs typeface="Lato"/>
                <a:sym typeface="Lato"/>
              </a:rPr>
              <a:t>How Generative AI Works</a:t>
            </a:r>
            <a:endParaRPr b="0" i="0" sz="1800" u="none" cap="none" strike="noStrike">
              <a:solidFill>
                <a:schemeClr val="dk1"/>
              </a:solidFill>
              <a:latin typeface="Arial"/>
              <a:ea typeface="Arial"/>
              <a:cs typeface="Arial"/>
              <a:sym typeface="Arial"/>
            </a:endParaRPr>
          </a:p>
        </p:txBody>
      </p:sp>
      <p:sp>
        <p:nvSpPr>
          <p:cNvPr id="79" name="Google Shape;79;g3421327728f_0_15"/>
          <p:cNvSpPr/>
          <p:nvPr/>
        </p:nvSpPr>
        <p:spPr>
          <a:xfrm>
            <a:off x="4413258" y="3796177"/>
            <a:ext cx="3362400" cy="696000"/>
          </a:xfrm>
          <a:prstGeom prst="rect">
            <a:avLst/>
          </a:prstGeom>
          <a:noFill/>
          <a:ln>
            <a:noFill/>
          </a:ln>
        </p:spPr>
        <p:txBody>
          <a:bodyPr anchorCtr="0" anchor="t" bIns="0" lIns="0" spcFirstLastPara="1" rIns="0" wrap="square" tIns="0">
            <a:noAutofit/>
          </a:bodyPr>
          <a:lstStyle/>
          <a:p>
            <a:pPr indent="0" lvl="0" marL="0" marR="0" rtl="0" algn="ctr">
              <a:lnSpc>
                <a:spcPct val="143294"/>
              </a:lnSpc>
              <a:spcBef>
                <a:spcPts val="0"/>
              </a:spcBef>
              <a:spcAft>
                <a:spcPts val="0"/>
              </a:spcAft>
              <a:buClr>
                <a:srgbClr val="000000"/>
              </a:buClr>
              <a:buSzPts val="1275"/>
              <a:buFont typeface="Lato"/>
              <a:buNone/>
            </a:pPr>
            <a:r>
              <a:rPr b="0" i="0" lang="en-US" sz="1275" u="none" cap="none" strike="noStrike">
                <a:solidFill>
                  <a:srgbClr val="000000"/>
                </a:solidFill>
                <a:latin typeface="Lato"/>
                <a:ea typeface="Lato"/>
                <a:cs typeface="Lato"/>
                <a:sym typeface="Lato"/>
              </a:rPr>
              <a:t>Uses deep learning models that recognize patterns in massive datasets to generate relevant responses.</a:t>
            </a:r>
            <a:endParaRPr b="0" i="0" sz="1800" u="none" cap="none" strike="noStrike">
              <a:solidFill>
                <a:schemeClr val="dk1"/>
              </a:solidFill>
              <a:latin typeface="Arial"/>
              <a:ea typeface="Arial"/>
              <a:cs typeface="Arial"/>
              <a:sym typeface="Arial"/>
            </a:endParaRPr>
          </a:p>
        </p:txBody>
      </p:sp>
      <p:sp>
        <p:nvSpPr>
          <p:cNvPr id="80" name="Google Shape;80;g3421327728f_0_15"/>
          <p:cNvSpPr/>
          <p:nvPr/>
        </p:nvSpPr>
        <p:spPr>
          <a:xfrm>
            <a:off x="8128983" y="3461323"/>
            <a:ext cx="3739500" cy="264300"/>
          </a:xfrm>
          <a:prstGeom prst="rect">
            <a:avLst/>
          </a:prstGeom>
          <a:noFill/>
          <a:ln>
            <a:noFill/>
          </a:ln>
        </p:spPr>
        <p:txBody>
          <a:bodyPr anchorCtr="0" anchor="t" bIns="0" lIns="0" spcFirstLastPara="1" rIns="0" wrap="square" tIns="0">
            <a:noAutofit/>
          </a:bodyPr>
          <a:lstStyle/>
          <a:p>
            <a:pPr indent="0" lvl="0" marL="0" marR="0" rtl="0" algn="ctr">
              <a:lnSpc>
                <a:spcPct val="136143"/>
              </a:lnSpc>
              <a:spcBef>
                <a:spcPts val="0"/>
              </a:spcBef>
              <a:spcAft>
                <a:spcPts val="0"/>
              </a:spcAft>
              <a:buClr>
                <a:srgbClr val="0F3332"/>
              </a:buClr>
              <a:buSzPts val="1530"/>
              <a:buFont typeface="Lato"/>
              <a:buNone/>
            </a:pPr>
            <a:r>
              <a:rPr b="0" i="0" lang="en-US" sz="1530" u="none" cap="none" strike="noStrike">
                <a:solidFill>
                  <a:srgbClr val="0F3332"/>
                </a:solidFill>
                <a:latin typeface="Lato"/>
                <a:ea typeface="Lato"/>
                <a:cs typeface="Lato"/>
                <a:sym typeface="Lato"/>
              </a:rPr>
              <a:t>Rise in Popularity</a:t>
            </a:r>
            <a:endParaRPr b="0" i="0" sz="1800" u="none" cap="none" strike="noStrike">
              <a:solidFill>
                <a:schemeClr val="dk1"/>
              </a:solidFill>
              <a:latin typeface="Arial"/>
              <a:ea typeface="Arial"/>
              <a:cs typeface="Arial"/>
              <a:sym typeface="Arial"/>
            </a:endParaRPr>
          </a:p>
        </p:txBody>
      </p:sp>
      <p:sp>
        <p:nvSpPr>
          <p:cNvPr id="81" name="Google Shape;81;g3421327728f_0_15"/>
          <p:cNvSpPr/>
          <p:nvPr/>
        </p:nvSpPr>
        <p:spPr>
          <a:xfrm>
            <a:off x="8128983" y="3796177"/>
            <a:ext cx="3739500" cy="927900"/>
          </a:xfrm>
          <a:prstGeom prst="rect">
            <a:avLst/>
          </a:prstGeom>
          <a:noFill/>
          <a:ln>
            <a:noFill/>
          </a:ln>
        </p:spPr>
        <p:txBody>
          <a:bodyPr anchorCtr="0" anchor="t" bIns="0" lIns="0" spcFirstLastPara="1" rIns="0" wrap="square" tIns="0">
            <a:noAutofit/>
          </a:bodyPr>
          <a:lstStyle/>
          <a:p>
            <a:pPr indent="0" lvl="0" marL="0" marR="0" rtl="0" algn="ctr">
              <a:lnSpc>
                <a:spcPct val="143294"/>
              </a:lnSpc>
              <a:spcBef>
                <a:spcPts val="0"/>
              </a:spcBef>
              <a:spcAft>
                <a:spcPts val="0"/>
              </a:spcAft>
              <a:buClr>
                <a:srgbClr val="000000"/>
              </a:buClr>
              <a:buSzPts val="1275"/>
              <a:buFont typeface="Lato"/>
              <a:buNone/>
            </a:pPr>
            <a:r>
              <a:rPr b="0" i="0" lang="en-US" sz="1275" u="none" cap="none" strike="noStrike">
                <a:solidFill>
                  <a:srgbClr val="000000"/>
                </a:solidFill>
                <a:latin typeface="Lato"/>
                <a:ea typeface="Lato"/>
                <a:cs typeface="Lato"/>
                <a:sym typeface="Lato"/>
              </a:rPr>
              <a:t>The launch of ChatGPT in 2022 accelerated AI adoption, with one-third of businesses already using Gen AI and 80% expected to deploy it by 2026.</a:t>
            </a:r>
            <a:endParaRPr b="0" i="0" sz="1800" u="none" cap="none" strike="noStrike">
              <a:solidFill>
                <a:schemeClr val="dk1"/>
              </a:solidFill>
              <a:latin typeface="Arial"/>
              <a:ea typeface="Arial"/>
              <a:cs typeface="Arial"/>
              <a:sym typeface="Arial"/>
            </a:endParaRPr>
          </a:p>
        </p:txBody>
      </p:sp>
      <p:sp>
        <p:nvSpPr>
          <p:cNvPr id="82" name="Google Shape;82;g3421327728f_0_15"/>
          <p:cNvSpPr/>
          <p:nvPr/>
        </p:nvSpPr>
        <p:spPr>
          <a:xfrm>
            <a:off x="0" y="5589777"/>
            <a:ext cx="12189000" cy="1266600"/>
          </a:xfrm>
          <a:prstGeom prst="rect">
            <a:avLst/>
          </a:prstGeom>
          <a:solidFill>
            <a:srgbClr val="E6D6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3421327728f_0_15"/>
          <p:cNvSpPr/>
          <p:nvPr/>
        </p:nvSpPr>
        <p:spPr>
          <a:xfrm>
            <a:off x="2114021" y="5887136"/>
            <a:ext cx="7960800" cy="661200"/>
          </a:xfrm>
          <a:prstGeom prst="rect">
            <a:avLst/>
          </a:prstGeom>
          <a:noFill/>
          <a:ln>
            <a:noFill/>
          </a:ln>
        </p:spPr>
        <p:txBody>
          <a:bodyPr anchorCtr="0" anchor="ctr" bIns="0" lIns="0" spcFirstLastPara="1" rIns="0" wrap="square" tIns="0">
            <a:noAutofit/>
          </a:bodyPr>
          <a:lstStyle/>
          <a:p>
            <a:pPr indent="0" lvl="0" marL="0" marR="0" rtl="0" algn="ctr">
              <a:lnSpc>
                <a:spcPct val="136140"/>
              </a:lnSpc>
              <a:spcBef>
                <a:spcPts val="0"/>
              </a:spcBef>
              <a:spcAft>
                <a:spcPts val="0"/>
              </a:spcAft>
              <a:buClr>
                <a:srgbClr val="0F3332"/>
              </a:buClr>
              <a:buSzPts val="1912"/>
              <a:buFont typeface="Lato"/>
              <a:buNone/>
            </a:pPr>
            <a:r>
              <a:rPr b="0" i="0" lang="en-US" sz="1912" u="none" cap="none" strike="noStrike">
                <a:solidFill>
                  <a:srgbClr val="0F3332"/>
                </a:solidFill>
                <a:latin typeface="Lato"/>
                <a:ea typeface="Lato"/>
                <a:cs typeface="Lato"/>
                <a:sym typeface="Lato"/>
              </a:rPr>
              <a:t>Generative AI is a rapidly growing technology that is transforming the way we create and interact with digital content.</a:t>
            </a:r>
            <a:endParaRPr b="0" i="0" sz="1800" u="none" cap="none" strike="noStrike">
              <a:solidFill>
                <a:schemeClr val="dk1"/>
              </a:solidFill>
              <a:latin typeface="Arial"/>
              <a:ea typeface="Arial"/>
              <a:cs typeface="Arial"/>
              <a:sym typeface="Arial"/>
            </a:endParaRPr>
          </a:p>
        </p:txBody>
      </p:sp>
      <p:pic>
        <p:nvPicPr>
          <p:cNvPr id="84" name="Google Shape;84;g3421327728f_0_15"/>
          <p:cNvPicPr preferRelativeResize="0"/>
          <p:nvPr/>
        </p:nvPicPr>
        <p:blipFill rotWithShape="1">
          <a:blip r:embed="rId4">
            <a:alphaModFix/>
          </a:blip>
          <a:srcRect b="0" l="0" r="0" t="0"/>
          <a:stretch/>
        </p:blipFill>
        <p:spPr>
          <a:xfrm>
            <a:off x="5842064" y="2313695"/>
            <a:ext cx="504699" cy="704674"/>
          </a:xfrm>
          <a:prstGeom prst="rect">
            <a:avLst/>
          </a:prstGeom>
          <a:noFill/>
          <a:ln>
            <a:noFill/>
          </a:ln>
        </p:spPr>
      </p:pic>
      <p:pic>
        <p:nvPicPr>
          <p:cNvPr id="85" name="Google Shape;85;g3421327728f_0_15"/>
          <p:cNvPicPr preferRelativeResize="0"/>
          <p:nvPr/>
        </p:nvPicPr>
        <p:blipFill rotWithShape="1">
          <a:blip r:embed="rId5">
            <a:alphaModFix/>
          </a:blip>
          <a:srcRect b="0" l="0" r="0" t="0"/>
          <a:stretch/>
        </p:blipFill>
        <p:spPr>
          <a:xfrm>
            <a:off x="9762072" y="2446624"/>
            <a:ext cx="672650" cy="571750"/>
          </a:xfrm>
          <a:prstGeom prst="rect">
            <a:avLst/>
          </a:prstGeom>
          <a:noFill/>
          <a:ln>
            <a:noFill/>
          </a:ln>
        </p:spPr>
      </p:pic>
      <p:pic>
        <p:nvPicPr>
          <p:cNvPr id="86" name="Google Shape;86;g3421327728f_0_15"/>
          <p:cNvPicPr preferRelativeResize="0"/>
          <p:nvPr/>
        </p:nvPicPr>
        <p:blipFill rotWithShape="1">
          <a:blip r:embed="rId6">
            <a:alphaModFix/>
          </a:blip>
          <a:srcRect b="0" l="0" r="0" t="0"/>
          <a:stretch/>
        </p:blipFill>
        <p:spPr>
          <a:xfrm>
            <a:off x="1686850" y="2446625"/>
            <a:ext cx="590188" cy="571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1" name="Shape 91"/>
        <p:cNvGrpSpPr/>
        <p:nvPr/>
      </p:nvGrpSpPr>
      <p:grpSpPr>
        <a:xfrm>
          <a:off x="0" y="0"/>
          <a:ext cx="0" cy="0"/>
          <a:chOff x="0" y="0"/>
          <a:chExt cx="0" cy="0"/>
        </a:xfrm>
      </p:grpSpPr>
      <p:sp>
        <p:nvSpPr>
          <p:cNvPr id="92" name="Google Shape;92;g3421327728f_0_67"/>
          <p:cNvSpPr/>
          <p:nvPr/>
        </p:nvSpPr>
        <p:spPr>
          <a:xfrm>
            <a:off x="476131" y="418177"/>
            <a:ext cx="12189000" cy="406200"/>
          </a:xfrm>
          <a:prstGeom prst="rect">
            <a:avLst/>
          </a:prstGeom>
          <a:noFill/>
          <a:ln>
            <a:noFill/>
          </a:ln>
        </p:spPr>
        <p:txBody>
          <a:bodyPr anchorCtr="0" anchor="t" bIns="0" lIns="0" spcFirstLastPara="1" rIns="0" wrap="square" tIns="0">
            <a:noAutofit/>
          </a:bodyPr>
          <a:lstStyle/>
          <a:p>
            <a:pPr indent="0" lvl="0" marL="0" marR="0" rtl="0" algn="l">
              <a:lnSpc>
                <a:spcPct val="106633"/>
              </a:lnSpc>
              <a:spcBef>
                <a:spcPts val="0"/>
              </a:spcBef>
              <a:spcAft>
                <a:spcPts val="0"/>
              </a:spcAft>
              <a:buClr>
                <a:srgbClr val="FFFFFF"/>
              </a:buClr>
              <a:buSzPts val="3000"/>
              <a:buFont typeface="Roboto"/>
              <a:buNone/>
            </a:pPr>
            <a:r>
              <a:rPr b="1" i="0" lang="en-US" sz="3000" u="none" cap="none" strike="noStrike">
                <a:solidFill>
                  <a:srgbClr val="FFFFFF"/>
                </a:solidFill>
                <a:latin typeface="Roboto"/>
                <a:ea typeface="Roboto"/>
                <a:cs typeface="Roboto"/>
                <a:sym typeface="Roboto"/>
              </a:rPr>
              <a:t>How Generative AI Works =data </a:t>
            </a:r>
            <a:r>
              <a:rPr b="1" lang="en-US" sz="3000">
                <a:solidFill>
                  <a:srgbClr val="FFFFFF"/>
                </a:solidFill>
                <a:latin typeface="Roboto"/>
                <a:ea typeface="Roboto"/>
                <a:cs typeface="Roboto"/>
                <a:sym typeface="Roboto"/>
              </a:rPr>
              <a:t>and human feedback</a:t>
            </a:r>
            <a:r>
              <a:rPr b="1" i="0" lang="en-US" sz="3000" u="none" cap="none" strike="noStrike">
                <a:solidFill>
                  <a:srgbClr val="FFFFFF"/>
                </a:solidFill>
                <a:latin typeface="Roboto"/>
                <a:ea typeface="Roboto"/>
                <a:cs typeface="Roboto"/>
                <a:sym typeface="Roboto"/>
              </a:rPr>
              <a:t>!</a:t>
            </a:r>
            <a:endParaRPr b="0" i="0" sz="1800" u="none" cap="none" strike="noStrike">
              <a:solidFill>
                <a:schemeClr val="dk1"/>
              </a:solidFill>
              <a:latin typeface="Arial"/>
              <a:ea typeface="Arial"/>
              <a:cs typeface="Arial"/>
              <a:sym typeface="Arial"/>
            </a:endParaRPr>
          </a:p>
        </p:txBody>
      </p:sp>
      <p:pic>
        <p:nvPicPr>
          <p:cNvPr id="93" name="Google Shape;93;g3421327728f_0_67"/>
          <p:cNvPicPr preferRelativeResize="0"/>
          <p:nvPr/>
        </p:nvPicPr>
        <p:blipFill rotWithShape="1">
          <a:blip r:embed="rId3">
            <a:alphaModFix/>
          </a:blip>
          <a:srcRect b="0" l="0" r="0" t="0"/>
          <a:stretch/>
        </p:blipFill>
        <p:spPr>
          <a:xfrm>
            <a:off x="466608" y="2304176"/>
            <a:ext cx="3894751" cy="1218895"/>
          </a:xfrm>
          <a:prstGeom prst="rect">
            <a:avLst/>
          </a:prstGeom>
          <a:noFill/>
          <a:ln>
            <a:noFill/>
          </a:ln>
        </p:spPr>
      </p:pic>
      <p:sp>
        <p:nvSpPr>
          <p:cNvPr id="94" name="Google Shape;94;g3421327728f_0_67"/>
          <p:cNvSpPr/>
          <p:nvPr/>
        </p:nvSpPr>
        <p:spPr>
          <a:xfrm>
            <a:off x="506287" y="2770695"/>
            <a:ext cx="3526500" cy="264300"/>
          </a:xfrm>
          <a:prstGeom prst="rect">
            <a:avLst/>
          </a:prstGeom>
          <a:noFill/>
          <a:ln>
            <a:noFill/>
          </a:ln>
        </p:spPr>
        <p:txBody>
          <a:bodyPr anchorCtr="0" anchor="t" bIns="0" lIns="0" spcFirstLastPara="1" rIns="0" wrap="square" tIns="0">
            <a:noAutofit/>
          </a:bodyPr>
          <a:lstStyle/>
          <a:p>
            <a:pPr indent="0" lvl="0" marL="0" marR="0" rtl="0" algn="ctr">
              <a:lnSpc>
                <a:spcPct val="136143"/>
              </a:lnSpc>
              <a:spcBef>
                <a:spcPts val="0"/>
              </a:spcBef>
              <a:spcAft>
                <a:spcPts val="0"/>
              </a:spcAft>
              <a:buClr>
                <a:srgbClr val="FFFFFF"/>
              </a:buClr>
              <a:buSzPts val="1530"/>
              <a:buFont typeface="Lato"/>
              <a:buNone/>
            </a:pPr>
            <a:r>
              <a:rPr b="0" i="0" lang="en-US" sz="1530" u="none" cap="none" strike="noStrike">
                <a:solidFill>
                  <a:srgbClr val="FFFFFF"/>
                </a:solidFill>
                <a:latin typeface="Lato"/>
                <a:ea typeface="Lato"/>
                <a:cs typeface="Lato"/>
                <a:sym typeface="Lato"/>
              </a:rPr>
              <a:t>Training</a:t>
            </a:r>
            <a:endParaRPr b="0" i="0" sz="1800" u="none" cap="none" strike="noStrike">
              <a:solidFill>
                <a:schemeClr val="dk1"/>
              </a:solidFill>
              <a:latin typeface="Arial"/>
              <a:ea typeface="Arial"/>
              <a:cs typeface="Arial"/>
              <a:sym typeface="Arial"/>
            </a:endParaRPr>
          </a:p>
        </p:txBody>
      </p:sp>
      <p:sp>
        <p:nvSpPr>
          <p:cNvPr id="95" name="Google Shape;95;g3421327728f_0_67"/>
          <p:cNvSpPr/>
          <p:nvPr/>
        </p:nvSpPr>
        <p:spPr>
          <a:xfrm>
            <a:off x="761810" y="3633087"/>
            <a:ext cx="3526500" cy="2087700"/>
          </a:xfrm>
          <a:prstGeom prst="rect">
            <a:avLst/>
          </a:prstGeom>
          <a:noFill/>
          <a:ln>
            <a:noFill/>
          </a:ln>
        </p:spPr>
        <p:txBody>
          <a:bodyPr anchorCtr="0" anchor="t" bIns="0" lIns="0" spcFirstLastPara="1" rIns="0" wrap="square" tIns="0">
            <a:noAutofit/>
          </a:bodyPr>
          <a:lstStyle/>
          <a:p>
            <a:pPr indent="0" lvl="0" marL="0" marR="0" rtl="0" algn="l">
              <a:lnSpc>
                <a:spcPct val="143294"/>
              </a:lnSpc>
              <a:spcBef>
                <a:spcPts val="0"/>
              </a:spcBef>
              <a:spcAft>
                <a:spcPts val="0"/>
              </a:spcAft>
              <a:buClr>
                <a:srgbClr val="FFFFFF"/>
              </a:buClr>
              <a:buSzPts val="1275"/>
              <a:buFont typeface="Lato"/>
              <a:buNone/>
            </a:pPr>
            <a:r>
              <a:rPr b="1" i="0" lang="en-US" sz="1275" u="none" cap="none" strike="noStrike">
                <a:solidFill>
                  <a:srgbClr val="FFFFFF"/>
                </a:solidFill>
                <a:latin typeface="Lato"/>
                <a:ea typeface="Lato"/>
                <a:cs typeface="Lato"/>
                <a:sym typeface="Lato"/>
              </a:rPr>
              <a:t>A foundation model (e.g., large language models for text) is trained on massive, unstructured data. It uses 'fill in the blank' exercises to predict the next element in a sequence.</a:t>
            </a:r>
            <a:r>
              <a:rPr b="0" i="0" lang="en-US" sz="1275" u="none" cap="none" strike="noStrike">
                <a:solidFill>
                  <a:srgbClr val="FFFFFF"/>
                </a:solidFill>
                <a:latin typeface="Lato"/>
                <a:ea typeface="Lato"/>
                <a:cs typeface="Lato"/>
                <a:sym typeface="Lato"/>
              </a:rPr>
              <a:t> This training process is resource-intensive, requiring high computing power and significant costs. Open-source models like Meta's Llama-2 help reduce these costs.</a:t>
            </a:r>
            <a:endParaRPr b="0" i="0" sz="1800" u="none" cap="none" strike="noStrike">
              <a:solidFill>
                <a:schemeClr val="dk1"/>
              </a:solidFill>
              <a:latin typeface="Arial"/>
              <a:ea typeface="Arial"/>
              <a:cs typeface="Arial"/>
              <a:sym typeface="Arial"/>
            </a:endParaRPr>
          </a:p>
        </p:txBody>
      </p:sp>
      <p:pic>
        <p:nvPicPr>
          <p:cNvPr id="96" name="Google Shape;96;g3421327728f_0_67"/>
          <p:cNvPicPr preferRelativeResize="0"/>
          <p:nvPr/>
        </p:nvPicPr>
        <p:blipFill rotWithShape="1">
          <a:blip r:embed="rId4">
            <a:alphaModFix/>
          </a:blip>
          <a:srcRect b="0" l="0" r="0" t="0"/>
          <a:stretch/>
        </p:blipFill>
        <p:spPr>
          <a:xfrm>
            <a:off x="4148662" y="2304176"/>
            <a:ext cx="3894751" cy="1218895"/>
          </a:xfrm>
          <a:prstGeom prst="rect">
            <a:avLst/>
          </a:prstGeom>
          <a:noFill/>
          <a:ln>
            <a:noFill/>
          </a:ln>
        </p:spPr>
      </p:pic>
      <p:sp>
        <p:nvSpPr>
          <p:cNvPr id="97" name="Google Shape;97;g3421327728f_0_67"/>
          <p:cNvSpPr/>
          <p:nvPr/>
        </p:nvSpPr>
        <p:spPr>
          <a:xfrm>
            <a:off x="4488329" y="2637379"/>
            <a:ext cx="3212400" cy="528900"/>
          </a:xfrm>
          <a:prstGeom prst="rect">
            <a:avLst/>
          </a:prstGeom>
          <a:noFill/>
          <a:ln>
            <a:noFill/>
          </a:ln>
        </p:spPr>
        <p:txBody>
          <a:bodyPr anchorCtr="0" anchor="t" bIns="0" lIns="0" spcFirstLastPara="1" rIns="0" wrap="square" tIns="0">
            <a:noAutofit/>
          </a:bodyPr>
          <a:lstStyle/>
          <a:p>
            <a:pPr indent="0" lvl="0" marL="0" marR="0" rtl="0" algn="ctr">
              <a:lnSpc>
                <a:spcPct val="136143"/>
              </a:lnSpc>
              <a:spcBef>
                <a:spcPts val="0"/>
              </a:spcBef>
              <a:spcAft>
                <a:spcPts val="0"/>
              </a:spcAft>
              <a:buClr>
                <a:srgbClr val="FFFFFF"/>
              </a:buClr>
              <a:buSzPts val="1530"/>
              <a:buFont typeface="Lato"/>
              <a:buNone/>
            </a:pPr>
            <a:r>
              <a:rPr b="0" i="0" lang="en-US" sz="1530" u="none" cap="none" strike="noStrike">
                <a:solidFill>
                  <a:srgbClr val="FFFFFF"/>
                </a:solidFill>
                <a:latin typeface="Lato"/>
                <a:ea typeface="Lato"/>
                <a:cs typeface="Lato"/>
                <a:sym typeface="Lato"/>
              </a:rPr>
              <a:t>Tuning (Adapting the model for specific applications)</a:t>
            </a:r>
            <a:endParaRPr b="0" i="0" sz="1800" u="none" cap="none" strike="noStrike">
              <a:solidFill>
                <a:schemeClr val="dk1"/>
              </a:solidFill>
              <a:latin typeface="Arial"/>
              <a:ea typeface="Arial"/>
              <a:cs typeface="Arial"/>
              <a:sym typeface="Arial"/>
            </a:endParaRPr>
          </a:p>
        </p:txBody>
      </p:sp>
      <p:sp>
        <p:nvSpPr>
          <p:cNvPr id="98" name="Google Shape;98;g3421327728f_0_67"/>
          <p:cNvSpPr/>
          <p:nvPr/>
        </p:nvSpPr>
        <p:spPr>
          <a:xfrm>
            <a:off x="4443889" y="3633087"/>
            <a:ext cx="3526500" cy="1623900"/>
          </a:xfrm>
          <a:prstGeom prst="rect">
            <a:avLst/>
          </a:prstGeom>
          <a:noFill/>
          <a:ln>
            <a:noFill/>
          </a:ln>
        </p:spPr>
        <p:txBody>
          <a:bodyPr anchorCtr="0" anchor="t" bIns="0" lIns="0" spcFirstLastPara="1" rIns="0" wrap="square" tIns="0">
            <a:noAutofit/>
          </a:bodyPr>
          <a:lstStyle/>
          <a:p>
            <a:pPr indent="0" lvl="0" marL="0" marR="0" rtl="0" algn="l">
              <a:lnSpc>
                <a:spcPct val="143294"/>
              </a:lnSpc>
              <a:spcBef>
                <a:spcPts val="0"/>
              </a:spcBef>
              <a:spcAft>
                <a:spcPts val="0"/>
              </a:spcAft>
              <a:buClr>
                <a:srgbClr val="FFFFFF"/>
              </a:buClr>
              <a:buSzPts val="1275"/>
              <a:buFont typeface="Lato"/>
              <a:buNone/>
            </a:pPr>
            <a:r>
              <a:rPr b="0" i="0" lang="en-US" sz="1275" u="none" cap="none" strike="noStrike">
                <a:solidFill>
                  <a:srgbClr val="FFFFFF"/>
                </a:solidFill>
                <a:latin typeface="Lato"/>
                <a:ea typeface="Lato"/>
                <a:cs typeface="Lato"/>
                <a:sym typeface="Lato"/>
              </a:rPr>
              <a:t>Fine-tuning: Feeding labeled data to refine output accuracy. Example: Training a customer service chatbot with real queries and responses. Reinforcement Learning with Human Feedback (RLHF): </a:t>
            </a:r>
            <a:r>
              <a:rPr b="1" i="0" lang="en-US" sz="1275" u="none" cap="none" strike="noStrike">
                <a:solidFill>
                  <a:srgbClr val="FFFFFF"/>
                </a:solidFill>
                <a:latin typeface="Lato"/>
                <a:ea typeface="Lato"/>
                <a:cs typeface="Lato"/>
                <a:sym typeface="Lato"/>
              </a:rPr>
              <a:t>Humans evaluate AI responses, guiding improvements to the model</a:t>
            </a:r>
            <a:r>
              <a:rPr b="0" i="0" lang="en-US" sz="1275" u="none" cap="none" strike="noStrike">
                <a:solidFill>
                  <a:srgbClr val="FFFFFF"/>
                </a:solidFill>
                <a:latin typeface="Lato"/>
                <a:ea typeface="Lato"/>
                <a:cs typeface="Lato"/>
                <a:sym typeface="Lato"/>
              </a:rPr>
              <a:t>.</a:t>
            </a:r>
            <a:endParaRPr b="0" i="0" sz="1800" u="none" cap="none" strike="noStrike">
              <a:solidFill>
                <a:schemeClr val="dk1"/>
              </a:solidFill>
              <a:latin typeface="Arial"/>
              <a:ea typeface="Arial"/>
              <a:cs typeface="Arial"/>
              <a:sym typeface="Arial"/>
            </a:endParaRPr>
          </a:p>
        </p:txBody>
      </p:sp>
      <p:pic>
        <p:nvPicPr>
          <p:cNvPr id="99" name="Google Shape;99;g3421327728f_0_67"/>
          <p:cNvPicPr preferRelativeResize="0"/>
          <p:nvPr/>
        </p:nvPicPr>
        <p:blipFill rotWithShape="1">
          <a:blip r:embed="rId5">
            <a:alphaModFix/>
          </a:blip>
          <a:srcRect b="0" l="0" r="0" t="0"/>
          <a:stretch/>
        </p:blipFill>
        <p:spPr>
          <a:xfrm>
            <a:off x="7830716" y="2304176"/>
            <a:ext cx="3894751" cy="1218895"/>
          </a:xfrm>
          <a:prstGeom prst="rect">
            <a:avLst/>
          </a:prstGeom>
          <a:noFill/>
          <a:ln>
            <a:noFill/>
          </a:ln>
        </p:spPr>
      </p:pic>
      <p:sp>
        <p:nvSpPr>
          <p:cNvPr id="100" name="Google Shape;100;g3421327728f_0_67"/>
          <p:cNvSpPr/>
          <p:nvPr/>
        </p:nvSpPr>
        <p:spPr>
          <a:xfrm>
            <a:off x="8170408" y="2637379"/>
            <a:ext cx="3212400" cy="528900"/>
          </a:xfrm>
          <a:prstGeom prst="rect">
            <a:avLst/>
          </a:prstGeom>
          <a:noFill/>
          <a:ln>
            <a:noFill/>
          </a:ln>
        </p:spPr>
        <p:txBody>
          <a:bodyPr anchorCtr="0" anchor="t" bIns="0" lIns="0" spcFirstLastPara="1" rIns="0" wrap="square" tIns="0">
            <a:noAutofit/>
          </a:bodyPr>
          <a:lstStyle/>
          <a:p>
            <a:pPr indent="0" lvl="0" marL="0" marR="0" rtl="0" algn="ctr">
              <a:lnSpc>
                <a:spcPct val="136143"/>
              </a:lnSpc>
              <a:spcBef>
                <a:spcPts val="0"/>
              </a:spcBef>
              <a:spcAft>
                <a:spcPts val="0"/>
              </a:spcAft>
              <a:buClr>
                <a:srgbClr val="FFFFFF"/>
              </a:buClr>
              <a:buSzPts val="1530"/>
              <a:buFont typeface="Lato"/>
              <a:buNone/>
            </a:pPr>
            <a:r>
              <a:rPr b="0" i="0" lang="en-US" sz="1530" u="none" cap="none" strike="noStrike">
                <a:solidFill>
                  <a:srgbClr val="FFFFFF"/>
                </a:solidFill>
                <a:latin typeface="Lato"/>
                <a:ea typeface="Lato"/>
                <a:cs typeface="Lato"/>
                <a:sym typeface="Lato"/>
              </a:rPr>
              <a:t>Generation, Evaluation, and Retuning</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7F8"/>
        </a:solidFill>
      </p:bgPr>
    </p:bg>
    <p:spTree>
      <p:nvGrpSpPr>
        <p:cNvPr id="105" name="Shape 105"/>
        <p:cNvGrpSpPr/>
        <p:nvPr/>
      </p:nvGrpSpPr>
      <p:grpSpPr>
        <a:xfrm>
          <a:off x="0" y="0"/>
          <a:ext cx="0" cy="0"/>
          <a:chOff x="0" y="0"/>
          <a:chExt cx="0" cy="0"/>
        </a:xfrm>
      </p:grpSpPr>
      <p:pic>
        <p:nvPicPr>
          <p:cNvPr descr="Generative AI" id="106" name="Google Shape;106;g3421327728f_0_81"/>
          <p:cNvPicPr preferRelativeResize="0"/>
          <p:nvPr/>
        </p:nvPicPr>
        <p:blipFill rotWithShape="1">
          <a:blip r:embed="rId3">
            <a:alphaModFix/>
          </a:blip>
          <a:srcRect b="0" l="0" r="0" t="0"/>
          <a:stretch/>
        </p:blipFill>
        <p:spPr>
          <a:xfrm>
            <a:off x="1557025" y="604013"/>
            <a:ext cx="10495325" cy="5904025"/>
          </a:xfrm>
          <a:prstGeom prst="rect">
            <a:avLst/>
          </a:prstGeom>
          <a:noFill/>
          <a:ln>
            <a:noFill/>
          </a:ln>
        </p:spPr>
      </p:pic>
      <p:sp>
        <p:nvSpPr>
          <p:cNvPr id="107" name="Google Shape;107;g3421327728f_0_81"/>
          <p:cNvSpPr/>
          <p:nvPr/>
        </p:nvSpPr>
        <p:spPr>
          <a:xfrm>
            <a:off x="2966194" y="503893"/>
            <a:ext cx="6892500" cy="406200"/>
          </a:xfrm>
          <a:prstGeom prst="rect">
            <a:avLst/>
          </a:prstGeom>
          <a:noFill/>
          <a:ln>
            <a:noFill/>
          </a:ln>
        </p:spPr>
        <p:txBody>
          <a:bodyPr anchorCtr="0" anchor="ctr" bIns="0" lIns="0" spcFirstLastPara="1" rIns="0" wrap="square" tIns="0">
            <a:noAutofit/>
          </a:bodyPr>
          <a:lstStyle/>
          <a:p>
            <a:pPr indent="0" lvl="0" marL="0" marR="0" rtl="0" algn="ctr">
              <a:lnSpc>
                <a:spcPct val="106633"/>
              </a:lnSpc>
              <a:spcBef>
                <a:spcPts val="0"/>
              </a:spcBef>
              <a:spcAft>
                <a:spcPts val="0"/>
              </a:spcAft>
              <a:buClr>
                <a:srgbClr val="0F3332"/>
              </a:buClr>
              <a:buSzPts val="3000"/>
              <a:buFont typeface="Roboto"/>
              <a:buNone/>
            </a:pPr>
            <a:r>
              <a:t/>
            </a:r>
            <a:endParaRPr b="0" i="0" sz="1800" u="none" cap="none" strike="noStrike">
              <a:solidFill>
                <a:schemeClr val="dk1"/>
              </a:solidFill>
              <a:latin typeface="Arial"/>
              <a:ea typeface="Arial"/>
              <a:cs typeface="Arial"/>
              <a:sym typeface="Arial"/>
            </a:endParaRPr>
          </a:p>
        </p:txBody>
      </p:sp>
      <p:sp>
        <p:nvSpPr>
          <p:cNvPr id="108" name="Google Shape;108;g3421327728f_0_81"/>
          <p:cNvSpPr/>
          <p:nvPr/>
        </p:nvSpPr>
        <p:spPr>
          <a:xfrm>
            <a:off x="160850" y="1950450"/>
            <a:ext cx="1464900" cy="2765400"/>
          </a:xfrm>
          <a:prstGeom prst="rect">
            <a:avLst/>
          </a:prstGeom>
          <a:noFill/>
          <a:ln>
            <a:noFill/>
          </a:ln>
        </p:spPr>
        <p:txBody>
          <a:bodyPr anchorCtr="0" anchor="ctr" bIns="0" lIns="0" spcFirstLastPara="1" rIns="0" wrap="square" tIns="0">
            <a:noAutofit/>
          </a:bodyPr>
          <a:lstStyle/>
          <a:p>
            <a:pPr indent="0" lvl="0" marL="0" marR="0" rtl="0" algn="ctr">
              <a:lnSpc>
                <a:spcPct val="143268"/>
              </a:lnSpc>
              <a:spcBef>
                <a:spcPts val="0"/>
              </a:spcBef>
              <a:spcAft>
                <a:spcPts val="0"/>
              </a:spcAft>
              <a:buClr>
                <a:srgbClr val="000000"/>
              </a:buClr>
              <a:buSzPts val="1530"/>
              <a:buFont typeface="Lato"/>
              <a:buNone/>
            </a:pPr>
            <a:r>
              <a:rPr b="0" i="0" lang="en-US" sz="1530" u="none" cap="none" strike="noStrike">
                <a:solidFill>
                  <a:srgbClr val="000000"/>
                </a:solidFill>
                <a:latin typeface="Lato"/>
                <a:ea typeface="Lato"/>
                <a:cs typeface="Lato"/>
                <a:sym typeface="Lato"/>
              </a:rPr>
              <a:t>These </a:t>
            </a:r>
            <a:r>
              <a:rPr b="1" i="0" lang="en-US" sz="1530" u="none" cap="none" strike="noStrike">
                <a:solidFill>
                  <a:srgbClr val="000000"/>
                </a:solidFill>
                <a:latin typeface="Lato"/>
                <a:ea typeface="Lato"/>
                <a:cs typeface="Lato"/>
                <a:sym typeface="Lato"/>
              </a:rPr>
              <a:t>models</a:t>
            </a:r>
            <a:r>
              <a:rPr b="0" i="0" lang="en-US" sz="1530" u="none" cap="none" strike="noStrike">
                <a:solidFill>
                  <a:srgbClr val="000000"/>
                </a:solidFill>
                <a:latin typeface="Lato"/>
                <a:ea typeface="Lato"/>
                <a:cs typeface="Lato"/>
                <a:sym typeface="Lato"/>
              </a:rPr>
              <a:t> are trained on </a:t>
            </a:r>
            <a:r>
              <a:rPr b="1" i="0" lang="en-US" sz="1530" u="none" cap="none" strike="noStrike">
                <a:solidFill>
                  <a:srgbClr val="000000"/>
                </a:solidFill>
                <a:latin typeface="Lato"/>
                <a:ea typeface="Lato"/>
                <a:cs typeface="Lato"/>
                <a:sym typeface="Lato"/>
              </a:rPr>
              <a:t>massive datasets </a:t>
            </a:r>
            <a:r>
              <a:rPr b="0" i="0" lang="en-US" sz="1530" u="none" cap="none" strike="noStrike">
                <a:solidFill>
                  <a:srgbClr val="000000"/>
                </a:solidFill>
                <a:latin typeface="Lato"/>
                <a:ea typeface="Lato"/>
                <a:cs typeface="Lato"/>
                <a:sym typeface="Lato"/>
              </a:rPr>
              <a:t>to </a:t>
            </a:r>
            <a:r>
              <a:rPr b="1" i="0" lang="en-US" sz="1530" u="none" cap="none" strike="noStrike">
                <a:solidFill>
                  <a:srgbClr val="000000"/>
                </a:solidFill>
                <a:latin typeface="Lato"/>
                <a:ea typeface="Lato"/>
                <a:cs typeface="Lato"/>
                <a:sym typeface="Lato"/>
              </a:rPr>
              <a:t>recognize </a:t>
            </a:r>
            <a:r>
              <a:rPr b="1" i="0" lang="en-US" sz="1530" u="sng" cap="none" strike="noStrike">
                <a:solidFill>
                  <a:srgbClr val="000000"/>
                </a:solidFill>
                <a:latin typeface="Lato"/>
                <a:ea typeface="Lato"/>
                <a:cs typeface="Lato"/>
                <a:sym typeface="Lato"/>
              </a:rPr>
              <a:t>patterns</a:t>
            </a:r>
            <a:r>
              <a:rPr b="0" i="0" lang="en-US" sz="1530" u="none" cap="none" strike="noStrike">
                <a:solidFill>
                  <a:srgbClr val="000000"/>
                </a:solidFill>
                <a:latin typeface="Lato"/>
                <a:ea typeface="Lato"/>
                <a:cs typeface="Lato"/>
                <a:sym typeface="Lato"/>
              </a:rPr>
              <a:t> and </a:t>
            </a:r>
            <a:r>
              <a:rPr b="1" i="0" lang="en-US" sz="1530" u="none" cap="none" strike="noStrike">
                <a:solidFill>
                  <a:srgbClr val="000000"/>
                </a:solidFill>
                <a:latin typeface="Lato"/>
                <a:ea typeface="Lato"/>
                <a:cs typeface="Lato"/>
                <a:sym typeface="Lato"/>
              </a:rPr>
              <a:t>generate</a:t>
            </a:r>
            <a:r>
              <a:rPr b="0" i="0" lang="en-US" sz="1530" u="none" cap="none" strike="noStrike">
                <a:solidFill>
                  <a:srgbClr val="000000"/>
                </a:solidFill>
                <a:latin typeface="Lato"/>
                <a:ea typeface="Lato"/>
                <a:cs typeface="Lato"/>
                <a:sym typeface="Lato"/>
              </a:rPr>
              <a:t> </a:t>
            </a:r>
            <a:r>
              <a:rPr b="0" i="0" lang="en-US" sz="1530" u="sng" cap="none" strike="noStrike">
                <a:solidFill>
                  <a:srgbClr val="000000"/>
                </a:solidFill>
                <a:latin typeface="Lato"/>
                <a:ea typeface="Lato"/>
                <a:cs typeface="Lato"/>
                <a:sym typeface="Lato"/>
              </a:rPr>
              <a:t>relevant</a:t>
            </a:r>
            <a:r>
              <a:rPr b="0" i="0" lang="en-US" sz="1530" u="none" cap="none" strike="noStrike">
                <a:solidFill>
                  <a:srgbClr val="000000"/>
                </a:solidFill>
                <a:latin typeface="Lato"/>
                <a:ea typeface="Lato"/>
                <a:cs typeface="Lato"/>
                <a:sym typeface="Lato"/>
              </a:rPr>
              <a:t> </a:t>
            </a:r>
            <a:r>
              <a:rPr b="1" i="0" lang="en-US" sz="1530" u="none" cap="none" strike="noStrike">
                <a:solidFill>
                  <a:srgbClr val="000000"/>
                </a:solidFill>
                <a:latin typeface="Lato"/>
                <a:ea typeface="Lato"/>
                <a:cs typeface="Lato"/>
                <a:sym typeface="Lato"/>
              </a:rPr>
              <a:t>responses</a:t>
            </a:r>
            <a:r>
              <a:rPr b="0" i="0" lang="en-US" sz="1530" u="none" cap="none" strike="noStrike">
                <a:solidFill>
                  <a:srgbClr val="000000"/>
                </a:solidFill>
                <a:latin typeface="Lato"/>
                <a:ea typeface="Lato"/>
                <a:cs typeface="Lato"/>
                <a:sym typeface="Lato"/>
              </a:rPr>
              <a:t>.</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9D5B1"/>
        </a:solidFill>
      </p:bgPr>
    </p:bg>
    <p:spTree>
      <p:nvGrpSpPr>
        <p:cNvPr id="113" name="Shape 113"/>
        <p:cNvGrpSpPr/>
        <p:nvPr/>
      </p:nvGrpSpPr>
      <p:grpSpPr>
        <a:xfrm>
          <a:off x="0" y="0"/>
          <a:ext cx="0" cy="0"/>
          <a:chOff x="0" y="0"/>
          <a:chExt cx="0" cy="0"/>
        </a:xfrm>
      </p:grpSpPr>
      <p:sp>
        <p:nvSpPr>
          <p:cNvPr id="114" name="Google Shape;114;p4"/>
          <p:cNvSpPr/>
          <p:nvPr/>
        </p:nvSpPr>
        <p:spPr>
          <a:xfrm>
            <a:off x="660260" y="2323817"/>
            <a:ext cx="10868433" cy="1434940"/>
          </a:xfrm>
          <a:prstGeom prst="rect">
            <a:avLst/>
          </a:prstGeom>
          <a:noFill/>
          <a:ln>
            <a:noFill/>
          </a:ln>
        </p:spPr>
        <p:txBody>
          <a:bodyPr anchorCtr="0" anchor="ctr" bIns="0" lIns="0" spcFirstLastPara="1" rIns="0" wrap="square" tIns="0">
            <a:noAutofit/>
          </a:bodyPr>
          <a:lstStyle/>
          <a:p>
            <a:pPr indent="0" lvl="0" marL="0" marR="0" rtl="0" algn="ctr">
              <a:lnSpc>
                <a:spcPct val="105744"/>
              </a:lnSpc>
              <a:spcBef>
                <a:spcPts val="0"/>
              </a:spcBef>
              <a:spcAft>
                <a:spcPts val="0"/>
              </a:spcAft>
              <a:buClr>
                <a:srgbClr val="071023"/>
              </a:buClr>
              <a:buSzPts val="5344"/>
              <a:buFont typeface="Poppins"/>
              <a:buNone/>
            </a:pPr>
            <a:r>
              <a:rPr b="0" i="0" lang="en-US" sz="5344" u="none" cap="none" strike="noStrike">
                <a:solidFill>
                  <a:srgbClr val="071023"/>
                </a:solidFill>
                <a:latin typeface="Poppins"/>
                <a:ea typeface="Poppins"/>
                <a:cs typeface="Poppins"/>
                <a:sym typeface="Poppins"/>
              </a:rPr>
              <a:t>Have you ever experimented with AI in creating content?</a:t>
            </a:r>
            <a:endParaRPr b="0" i="0" sz="1800" u="none" cap="none" strike="noStrike">
              <a:solidFill>
                <a:schemeClr val="dk1"/>
              </a:solidFill>
              <a:latin typeface="Arial"/>
              <a:ea typeface="Arial"/>
              <a:cs typeface="Arial"/>
              <a:sym typeface="Arial"/>
            </a:endParaRPr>
          </a:p>
        </p:txBody>
      </p:sp>
      <p:sp>
        <p:nvSpPr>
          <p:cNvPr id="115" name="Google Shape;115;p4"/>
          <p:cNvSpPr/>
          <p:nvPr/>
        </p:nvSpPr>
        <p:spPr>
          <a:xfrm>
            <a:off x="147601" y="4218892"/>
            <a:ext cx="11893751" cy="717470"/>
          </a:xfrm>
          <a:prstGeom prst="rect">
            <a:avLst/>
          </a:prstGeom>
          <a:noFill/>
          <a:ln>
            <a:noFill/>
          </a:ln>
        </p:spPr>
        <p:txBody>
          <a:bodyPr anchorCtr="0" anchor="ctr" bIns="0" lIns="0" spcFirstLastPara="1" rIns="0" wrap="square" tIns="0">
            <a:noAutofit/>
          </a:bodyPr>
          <a:lstStyle/>
          <a:p>
            <a:pPr indent="0" lvl="0" marL="0" marR="0" rtl="0" algn="ctr">
              <a:lnSpc>
                <a:spcPct val="105744"/>
              </a:lnSpc>
              <a:spcBef>
                <a:spcPts val="0"/>
              </a:spcBef>
              <a:spcAft>
                <a:spcPts val="0"/>
              </a:spcAft>
              <a:buClr>
                <a:srgbClr val="071023"/>
              </a:buClr>
              <a:buSzPts val="5344"/>
              <a:buFont typeface="Poppins"/>
              <a:buNone/>
            </a:pPr>
            <a:r>
              <a:rPr b="0" i="0" lang="en-US" sz="5344" u="none" cap="none" strike="noStrike">
                <a:solidFill>
                  <a:srgbClr val="071023"/>
                </a:solidFill>
                <a:latin typeface="Poppins"/>
                <a:ea typeface="Poppins"/>
                <a:cs typeface="Poppins"/>
                <a:sym typeface="Poppins"/>
              </a:rPr>
              <a:t>What was your experience like?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9D5B1"/>
        </a:solidFill>
      </p:bgPr>
    </p:bg>
    <p:spTree>
      <p:nvGrpSpPr>
        <p:cNvPr id="120" name="Shape 120"/>
        <p:cNvGrpSpPr/>
        <p:nvPr/>
      </p:nvGrpSpPr>
      <p:grpSpPr>
        <a:xfrm>
          <a:off x="0" y="0"/>
          <a:ext cx="0" cy="0"/>
          <a:chOff x="0" y="0"/>
          <a:chExt cx="0" cy="0"/>
        </a:xfrm>
      </p:grpSpPr>
      <p:sp>
        <p:nvSpPr>
          <p:cNvPr id="121" name="Google Shape;121;p6"/>
          <p:cNvSpPr/>
          <p:nvPr/>
        </p:nvSpPr>
        <p:spPr>
          <a:xfrm>
            <a:off x="699912" y="2660010"/>
            <a:ext cx="10789127" cy="502244"/>
          </a:xfrm>
          <a:prstGeom prst="rect">
            <a:avLst/>
          </a:prstGeom>
          <a:noFill/>
          <a:ln>
            <a:noFill/>
          </a:ln>
        </p:spPr>
        <p:txBody>
          <a:bodyPr anchorCtr="0" anchor="ctr" bIns="0" lIns="0" spcFirstLastPara="1" rIns="0" wrap="square" tIns="0">
            <a:noAutofit/>
          </a:bodyPr>
          <a:lstStyle/>
          <a:p>
            <a:pPr indent="0" lvl="0" marL="0" marR="0" rtl="0" algn="ctr">
              <a:lnSpc>
                <a:spcPct val="105747"/>
              </a:lnSpc>
              <a:spcBef>
                <a:spcPts val="0"/>
              </a:spcBef>
              <a:spcAft>
                <a:spcPts val="0"/>
              </a:spcAft>
              <a:buClr>
                <a:srgbClr val="071023"/>
              </a:buClr>
              <a:buSzPts val="3741"/>
              <a:buFont typeface="Poppins"/>
              <a:buNone/>
            </a:pPr>
            <a:r>
              <a:rPr b="0" i="0" lang="en-US" sz="3741" u="none" cap="none" strike="noStrike">
                <a:solidFill>
                  <a:srgbClr val="071023"/>
                </a:solidFill>
                <a:latin typeface="Poppins"/>
                <a:ea typeface="Poppins"/>
                <a:cs typeface="Poppins"/>
                <a:sym typeface="Poppins"/>
              </a:rPr>
              <a:t> </a:t>
            </a:r>
            <a:endParaRPr b="0" i="0" sz="1800" u="none" cap="none" strike="noStrike">
              <a:solidFill>
                <a:schemeClr val="dk1"/>
              </a:solidFill>
              <a:latin typeface="Arial"/>
              <a:ea typeface="Arial"/>
              <a:cs typeface="Arial"/>
              <a:sym typeface="Arial"/>
            </a:endParaRPr>
          </a:p>
        </p:txBody>
      </p:sp>
      <p:sp>
        <p:nvSpPr>
          <p:cNvPr id="122" name="Google Shape;122;p6"/>
          <p:cNvSpPr/>
          <p:nvPr/>
        </p:nvSpPr>
        <p:spPr>
          <a:xfrm>
            <a:off x="699912" y="3194764"/>
            <a:ext cx="10789127" cy="1004487"/>
          </a:xfrm>
          <a:prstGeom prst="rect">
            <a:avLst/>
          </a:prstGeom>
          <a:noFill/>
          <a:ln>
            <a:noFill/>
          </a:ln>
        </p:spPr>
        <p:txBody>
          <a:bodyPr anchorCtr="0" anchor="ctr" bIns="0" lIns="0" spcFirstLastPara="1" rIns="0" wrap="square" tIns="0">
            <a:noAutofit/>
          </a:bodyPr>
          <a:lstStyle/>
          <a:p>
            <a:pPr indent="0" lvl="0" marL="0" marR="0" rtl="0" algn="ctr">
              <a:lnSpc>
                <a:spcPct val="105747"/>
              </a:lnSpc>
              <a:spcBef>
                <a:spcPts val="0"/>
              </a:spcBef>
              <a:spcAft>
                <a:spcPts val="0"/>
              </a:spcAft>
              <a:buClr>
                <a:srgbClr val="071023"/>
              </a:buClr>
              <a:buSzPts val="3741"/>
              <a:buFont typeface="Poppins"/>
              <a:buNone/>
            </a:pPr>
            <a:r>
              <a:rPr b="0" i="0" lang="en-US" sz="3741" u="none" cap="none" strike="noStrike">
                <a:solidFill>
                  <a:srgbClr val="071023"/>
                </a:solidFill>
                <a:latin typeface="Poppins"/>
                <a:ea typeface="Poppins"/>
                <a:cs typeface="Poppins"/>
                <a:sym typeface="Poppins"/>
              </a:rPr>
              <a:t>How do you think AI can change the way we create and present tourism content?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F1EB"/>
        </a:solidFill>
      </p:bgPr>
    </p:bg>
    <p:spTree>
      <p:nvGrpSpPr>
        <p:cNvPr id="127" name="Shape 127"/>
        <p:cNvGrpSpPr/>
        <p:nvPr/>
      </p:nvGrpSpPr>
      <p:grpSpPr>
        <a:xfrm>
          <a:off x="0" y="0"/>
          <a:ext cx="0" cy="0"/>
          <a:chOff x="0" y="0"/>
          <a:chExt cx="0" cy="0"/>
        </a:xfrm>
      </p:grpSpPr>
      <p:sp>
        <p:nvSpPr>
          <p:cNvPr id="128" name="Google Shape;128;p7"/>
          <p:cNvSpPr/>
          <p:nvPr/>
        </p:nvSpPr>
        <p:spPr>
          <a:xfrm>
            <a:off x="476131" y="476131"/>
            <a:ext cx="6307036" cy="5904024"/>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enerative AI in Tourism" id="129" name="Google Shape;129;p7"/>
          <p:cNvPicPr preferRelativeResize="0"/>
          <p:nvPr/>
        </p:nvPicPr>
        <p:blipFill rotWithShape="1">
          <a:blip r:embed="rId3">
            <a:alphaModFix/>
          </a:blip>
          <a:srcRect b="-3014" l="-626" r="-626" t="-3014"/>
          <a:stretch/>
        </p:blipFill>
        <p:spPr>
          <a:xfrm>
            <a:off x="476131" y="476131"/>
            <a:ext cx="6307036" cy="5904024"/>
          </a:xfrm>
          <a:prstGeom prst="rect">
            <a:avLst/>
          </a:prstGeom>
          <a:noFill/>
          <a:ln>
            <a:noFill/>
          </a:ln>
        </p:spPr>
      </p:pic>
      <p:sp>
        <p:nvSpPr>
          <p:cNvPr id="130" name="Google Shape;130;p7"/>
          <p:cNvSpPr/>
          <p:nvPr/>
        </p:nvSpPr>
        <p:spPr>
          <a:xfrm>
            <a:off x="7144924" y="796755"/>
            <a:ext cx="4682400" cy="2559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1440"/>
              <a:buFont typeface="Space Mono"/>
              <a:buNone/>
            </a:pPr>
            <a:r>
              <a:rPr b="1" i="0" lang="en-US" sz="1440" u="none" cap="none" strike="noStrike">
                <a:solidFill>
                  <a:srgbClr val="000000"/>
                </a:solidFill>
                <a:latin typeface="Space Mono"/>
                <a:ea typeface="Space Mono"/>
                <a:cs typeface="Space Mono"/>
                <a:sym typeface="Space Mono"/>
              </a:rPr>
              <a:t>We know that...</a:t>
            </a:r>
            <a:endParaRPr b="0" i="0" sz="1800" u="none" cap="none" strike="noStrike">
              <a:solidFill>
                <a:schemeClr val="dk1"/>
              </a:solidFill>
              <a:latin typeface="Arial"/>
              <a:ea typeface="Arial"/>
              <a:cs typeface="Arial"/>
              <a:sym typeface="Arial"/>
            </a:endParaRPr>
          </a:p>
        </p:txBody>
      </p:sp>
      <p:sp>
        <p:nvSpPr>
          <p:cNvPr id="131" name="Google Shape;131;p7"/>
          <p:cNvSpPr/>
          <p:nvPr/>
        </p:nvSpPr>
        <p:spPr>
          <a:xfrm>
            <a:off x="7144924" y="1422069"/>
            <a:ext cx="4682272" cy="2303953"/>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1440"/>
              <a:buFont typeface="Space Mono"/>
              <a:buNone/>
            </a:pPr>
            <a:r>
              <a:rPr b="0" i="0" lang="en-US" sz="1440" u="none" cap="none" strike="noStrike">
                <a:solidFill>
                  <a:srgbClr val="000000"/>
                </a:solidFill>
                <a:latin typeface="Space Mono"/>
                <a:ea typeface="Space Mono"/>
                <a:cs typeface="Space Mono"/>
                <a:sym typeface="Space Mono"/>
              </a:rPr>
              <a:t>Generative AI, powered by advanced language models like ChatGPT, is revolutionizing the way tourism professionals communicate and engage with their audiences. By leveraging these AI tools, tourism marketers can create </a:t>
            </a:r>
            <a:r>
              <a:rPr b="1" i="0" lang="en-US" sz="1440" u="none" cap="none" strike="noStrike">
                <a:solidFill>
                  <a:srgbClr val="000000"/>
                </a:solidFill>
                <a:latin typeface="Space Mono"/>
                <a:ea typeface="Space Mono"/>
                <a:cs typeface="Space Mono"/>
                <a:sym typeface="Space Mono"/>
              </a:rPr>
              <a:t>personalize</a:t>
            </a:r>
            <a:r>
              <a:rPr b="1" i="0" lang="en-US" sz="1440" u="none" cap="none" strike="noStrike">
                <a:solidFill>
                  <a:srgbClr val="000000"/>
                </a:solidFill>
                <a:latin typeface="Space Mono"/>
                <a:ea typeface="Space Mono"/>
                <a:cs typeface="Space Mono"/>
                <a:sym typeface="Space Mono"/>
              </a:rPr>
              <a:t>d</a:t>
            </a:r>
            <a:r>
              <a:rPr b="0" i="0" lang="en-US" sz="1440" u="none" cap="none" strike="noStrike">
                <a:solidFill>
                  <a:srgbClr val="000000"/>
                </a:solidFill>
                <a:latin typeface="Space Mono"/>
                <a:ea typeface="Space Mono"/>
                <a:cs typeface="Space Mono"/>
                <a:sym typeface="Space Mono"/>
              </a:rPr>
              <a:t> and highly </a:t>
            </a:r>
            <a:r>
              <a:rPr b="1" i="0" lang="en-US" sz="1440" u="none" cap="none" strike="noStrike">
                <a:solidFill>
                  <a:srgbClr val="000000"/>
                </a:solidFill>
                <a:latin typeface="Space Mono"/>
                <a:ea typeface="Space Mono"/>
                <a:cs typeface="Space Mono"/>
                <a:sym typeface="Space Mono"/>
              </a:rPr>
              <a:t>targeted</a:t>
            </a:r>
            <a:r>
              <a:rPr b="0" i="0" lang="en-US" sz="1440" u="none" cap="none" strike="noStrike">
                <a:solidFill>
                  <a:srgbClr val="000000"/>
                </a:solidFill>
                <a:latin typeface="Space Mono"/>
                <a:ea typeface="Space Mono"/>
                <a:cs typeface="Space Mono"/>
                <a:sym typeface="Space Mono"/>
              </a:rPr>
              <a:t> content that resonates with diverse traveler segments.</a:t>
            </a:r>
            <a:endParaRPr b="0" i="0" sz="1800" u="none" cap="none" strike="noStrike">
              <a:solidFill>
                <a:schemeClr val="dk1"/>
              </a:solidFill>
              <a:latin typeface="Arial"/>
              <a:ea typeface="Arial"/>
              <a:cs typeface="Arial"/>
              <a:sym typeface="Arial"/>
            </a:endParaRPr>
          </a:p>
        </p:txBody>
      </p:sp>
      <p:sp>
        <p:nvSpPr>
          <p:cNvPr id="132" name="Google Shape;132;p7"/>
          <p:cNvSpPr/>
          <p:nvPr/>
        </p:nvSpPr>
        <p:spPr>
          <a:xfrm>
            <a:off x="7144924" y="4297305"/>
            <a:ext cx="4682272" cy="1535969"/>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1440"/>
              <a:buFont typeface="Space Mono"/>
              <a:buNone/>
            </a:pPr>
            <a:r>
              <a:rPr b="0" i="0" lang="en-US" sz="1440" u="none" cap="none" strike="noStrike">
                <a:solidFill>
                  <a:srgbClr val="000000"/>
                </a:solidFill>
                <a:latin typeface="Space Mono"/>
                <a:ea typeface="Space Mono"/>
                <a:cs typeface="Space Mono"/>
                <a:sym typeface="Space Mono"/>
              </a:rPr>
              <a:t>By understanding the principles of generative AI, tourism professionals can develop the </a:t>
            </a:r>
            <a:r>
              <a:rPr b="1" i="0" lang="en-US" sz="1440" u="none" cap="none" strike="noStrike">
                <a:solidFill>
                  <a:srgbClr val="000000"/>
                </a:solidFill>
                <a:latin typeface="Space Mono"/>
                <a:ea typeface="Space Mono"/>
                <a:cs typeface="Space Mono"/>
                <a:sym typeface="Space Mono"/>
              </a:rPr>
              <a:t>language proficiency</a:t>
            </a:r>
            <a:r>
              <a:rPr b="0" i="0" lang="en-US" sz="1440" u="none" cap="none" strike="noStrike">
                <a:solidFill>
                  <a:srgbClr val="000000"/>
                </a:solidFill>
                <a:latin typeface="Space Mono"/>
                <a:ea typeface="Space Mono"/>
                <a:cs typeface="Space Mono"/>
                <a:sym typeface="Space Mono"/>
              </a:rPr>
              <a:t> required to excel in their field and deliver exceptional experiences for their customers.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9D5B1"/>
        </a:solidFill>
      </p:bgPr>
    </p:bg>
    <p:spTree>
      <p:nvGrpSpPr>
        <p:cNvPr id="137" name="Shape 137"/>
        <p:cNvGrpSpPr/>
        <p:nvPr/>
      </p:nvGrpSpPr>
      <p:grpSpPr>
        <a:xfrm>
          <a:off x="0" y="0"/>
          <a:ext cx="0" cy="0"/>
          <a:chOff x="0" y="0"/>
          <a:chExt cx="0" cy="0"/>
        </a:xfrm>
      </p:grpSpPr>
      <p:sp>
        <p:nvSpPr>
          <p:cNvPr id="138" name="Google Shape;138;p8"/>
          <p:cNvSpPr/>
          <p:nvPr/>
        </p:nvSpPr>
        <p:spPr>
          <a:xfrm>
            <a:off x="347576" y="2355286"/>
            <a:ext cx="11493801" cy="2152409"/>
          </a:xfrm>
          <a:prstGeom prst="rect">
            <a:avLst/>
          </a:prstGeom>
          <a:noFill/>
          <a:ln>
            <a:noFill/>
          </a:ln>
        </p:spPr>
        <p:txBody>
          <a:bodyPr anchorCtr="0" anchor="ctr" bIns="0" lIns="0" spcFirstLastPara="1" rIns="0" wrap="square" tIns="0">
            <a:noAutofit/>
          </a:bodyPr>
          <a:lstStyle/>
          <a:p>
            <a:pPr indent="0" lvl="0" marL="0" marR="0" rtl="0" algn="ctr">
              <a:lnSpc>
                <a:spcPct val="105744"/>
              </a:lnSpc>
              <a:spcBef>
                <a:spcPts val="0"/>
              </a:spcBef>
              <a:spcAft>
                <a:spcPts val="0"/>
              </a:spcAft>
              <a:buClr>
                <a:srgbClr val="071023"/>
              </a:buClr>
              <a:buSzPts val="5344"/>
              <a:buFont typeface="Poppins"/>
              <a:buNone/>
            </a:pPr>
            <a:r>
              <a:rPr b="0" i="0" lang="en-US" sz="5344" u="none" cap="none" strike="noStrike">
                <a:solidFill>
                  <a:srgbClr val="071023"/>
                </a:solidFill>
                <a:latin typeface="Poppins"/>
                <a:ea typeface="Poppins"/>
                <a:cs typeface="Poppins"/>
                <a:sym typeface="Poppins"/>
              </a:rPr>
              <a:t>What are some ways AI can enhance personalized travel experiences through content?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7"/>
        </a:solidFill>
      </p:bgPr>
    </p:bg>
    <p:spTree>
      <p:nvGrpSpPr>
        <p:cNvPr id="143" name="Shape 143"/>
        <p:cNvGrpSpPr/>
        <p:nvPr/>
      </p:nvGrpSpPr>
      <p:grpSpPr>
        <a:xfrm>
          <a:off x="0" y="0"/>
          <a:ext cx="0" cy="0"/>
          <a:chOff x="0" y="0"/>
          <a:chExt cx="0" cy="0"/>
        </a:xfrm>
      </p:grpSpPr>
      <p:sp>
        <p:nvSpPr>
          <p:cNvPr id="144" name="Google Shape;144;p9"/>
          <p:cNvSpPr/>
          <p:nvPr/>
        </p:nvSpPr>
        <p:spPr>
          <a:xfrm>
            <a:off x="476131" y="476131"/>
            <a:ext cx="6691166" cy="5904024"/>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I in Tourism Marketing" id="145" name="Google Shape;145;p9"/>
          <p:cNvPicPr preferRelativeResize="0"/>
          <p:nvPr/>
        </p:nvPicPr>
        <p:blipFill rotWithShape="1">
          <a:blip r:embed="rId3">
            <a:alphaModFix/>
          </a:blip>
          <a:srcRect b="-730" l="-1253" r="-1252" t="-730"/>
          <a:stretch/>
        </p:blipFill>
        <p:spPr>
          <a:xfrm>
            <a:off x="476131" y="476131"/>
            <a:ext cx="6691166" cy="5904024"/>
          </a:xfrm>
          <a:prstGeom prst="rect">
            <a:avLst/>
          </a:prstGeom>
          <a:noFill/>
          <a:ln>
            <a:noFill/>
          </a:ln>
        </p:spPr>
      </p:pic>
      <p:sp>
        <p:nvSpPr>
          <p:cNvPr id="146" name="Google Shape;146;p9"/>
          <p:cNvSpPr/>
          <p:nvPr/>
        </p:nvSpPr>
        <p:spPr>
          <a:xfrm>
            <a:off x="7447667" y="2493959"/>
            <a:ext cx="4315651" cy="2559948"/>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Clr>
                <a:srgbClr val="000000"/>
              </a:buClr>
              <a:buSzPts val="1440"/>
              <a:buFont typeface="Space Mono"/>
              <a:buNone/>
            </a:pPr>
            <a:r>
              <a:rPr b="0" i="0" lang="en-US" sz="1440" u="none" cap="none" strike="noStrike">
                <a:solidFill>
                  <a:srgbClr val="000000"/>
                </a:solidFill>
                <a:latin typeface="Space Mono"/>
                <a:ea typeface="Space Mono"/>
                <a:cs typeface="Space Mono"/>
                <a:sym typeface="Space Mono"/>
              </a:rPr>
              <a:t>From generating real-time, customized content to enhancing overall tourist experiences, AI is reshaping the way destinations connect with their target audiences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1023"/>
        </a:solidFill>
      </p:bgPr>
    </p:bg>
    <p:spTree>
      <p:nvGrpSpPr>
        <p:cNvPr id="151" name="Shape 151"/>
        <p:cNvGrpSpPr/>
        <p:nvPr/>
      </p:nvGrpSpPr>
      <p:grpSpPr>
        <a:xfrm>
          <a:off x="0" y="0"/>
          <a:ext cx="0" cy="0"/>
          <a:chOff x="0" y="0"/>
          <a:chExt cx="0" cy="0"/>
        </a:xfrm>
      </p:grpSpPr>
      <p:pic>
        <p:nvPicPr>
          <p:cNvPr id="152" name="Google Shape;152;p10"/>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153" name="Google Shape;153;p10"/>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F5F6F2"/>
              </a:buClr>
              <a:buSzPts val="3563"/>
              <a:buFont typeface="Poppins"/>
              <a:buNone/>
            </a:pPr>
            <a:r>
              <a:rPr b="0" i="0" lang="en-US" sz="3563" u="none" cap="none" strike="noStrike">
                <a:solidFill>
                  <a:srgbClr val="F5F6F2"/>
                </a:solidFill>
                <a:latin typeface="Poppins"/>
                <a:ea typeface="Poppins"/>
                <a:cs typeface="Poppins"/>
                <a:sym typeface="Poppins"/>
              </a:rPr>
              <a:t>Experience Enhancement through AI</a:t>
            </a:r>
            <a:endParaRPr b="0" i="0" sz="3563" u="none" cap="none" strike="noStrike">
              <a:solidFill>
                <a:srgbClr val="F5F6F2"/>
              </a:solidFill>
              <a:latin typeface="Poppins"/>
              <a:ea typeface="Poppins"/>
              <a:cs typeface="Poppins"/>
              <a:sym typeface="Poppins"/>
            </a:endParaRPr>
          </a:p>
          <a:p>
            <a:pPr indent="0" lvl="0" marL="0" marR="0" rtl="0" algn="ctr">
              <a:lnSpc>
                <a:spcPct val="105725"/>
              </a:lnSpc>
              <a:spcBef>
                <a:spcPts val="0"/>
              </a:spcBef>
              <a:spcAft>
                <a:spcPts val="0"/>
              </a:spcAft>
              <a:buClr>
                <a:srgbClr val="F5F6F2"/>
              </a:buClr>
              <a:buSzPts val="3563"/>
              <a:buFont typeface="Poppins"/>
              <a:buNone/>
            </a:pPr>
            <a:r>
              <a:rPr lang="en-US" sz="2863">
                <a:solidFill>
                  <a:srgbClr val="F5F6F2"/>
                </a:solidFill>
                <a:latin typeface="Poppins"/>
                <a:ea typeface="Poppins"/>
                <a:cs typeface="Poppins"/>
                <a:sym typeface="Poppins"/>
              </a:rPr>
              <a:t>Analysis, prediction, management</a:t>
            </a:r>
            <a:endParaRPr sz="2863">
              <a:solidFill>
                <a:srgbClr val="F5F6F2"/>
              </a:solidFill>
              <a:latin typeface="Poppins"/>
              <a:ea typeface="Poppins"/>
              <a:cs typeface="Poppins"/>
              <a:sym typeface="Poppins"/>
            </a:endParaRPr>
          </a:p>
        </p:txBody>
      </p:sp>
      <p:pic>
        <p:nvPicPr>
          <p:cNvPr id="154" name="Google Shape;154;p10"/>
          <p:cNvPicPr preferRelativeResize="0"/>
          <p:nvPr/>
        </p:nvPicPr>
        <p:blipFill rotWithShape="1">
          <a:blip r:embed="rId4">
            <a:alphaModFix/>
          </a:blip>
          <a:srcRect b="0" l="0" r="0" t="0"/>
          <a:stretch/>
        </p:blipFill>
        <p:spPr>
          <a:xfrm>
            <a:off x="476131" y="2661051"/>
            <a:ext cx="3875706" cy="1199850"/>
          </a:xfrm>
          <a:prstGeom prst="rect">
            <a:avLst/>
          </a:prstGeom>
          <a:noFill/>
          <a:ln>
            <a:noFill/>
          </a:ln>
        </p:spPr>
      </p:pic>
      <p:sp>
        <p:nvSpPr>
          <p:cNvPr id="155" name="Google Shape;155;p10"/>
          <p:cNvSpPr/>
          <p:nvPr/>
        </p:nvSpPr>
        <p:spPr>
          <a:xfrm>
            <a:off x="506287" y="3134772"/>
            <a:ext cx="3526516"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F5F6F2"/>
              </a:buClr>
              <a:buSzPts val="1440"/>
              <a:buFont typeface="Space Mono"/>
              <a:buNone/>
            </a:pPr>
            <a:r>
              <a:rPr b="0" i="0" lang="en-US" sz="1440" u="none" cap="none" strike="noStrike">
                <a:solidFill>
                  <a:srgbClr val="F5F6F2"/>
                </a:solidFill>
                <a:latin typeface="Space Mono"/>
                <a:ea typeface="Space Mono"/>
                <a:cs typeface="Space Mono"/>
                <a:sym typeface="Space Mono"/>
              </a:rPr>
              <a:t>Optimizing Tourism Services</a:t>
            </a:r>
            <a:endParaRPr b="0" i="0" sz="1800" u="none" cap="none" strike="noStrike">
              <a:solidFill>
                <a:schemeClr val="dk1"/>
              </a:solidFill>
              <a:latin typeface="Arial"/>
              <a:ea typeface="Arial"/>
              <a:cs typeface="Arial"/>
              <a:sym typeface="Arial"/>
            </a:endParaRPr>
          </a:p>
        </p:txBody>
      </p:sp>
      <p:sp>
        <p:nvSpPr>
          <p:cNvPr id="156" name="Google Shape;156;p10"/>
          <p:cNvSpPr/>
          <p:nvPr/>
        </p:nvSpPr>
        <p:spPr>
          <a:xfrm>
            <a:off x="761810" y="3985558"/>
            <a:ext cx="3526516" cy="127975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FFFF"/>
              </a:buClr>
              <a:buSzPts val="1200"/>
              <a:buFont typeface="Space Mono"/>
              <a:buNone/>
            </a:pPr>
            <a:r>
              <a:rPr b="0" i="0" lang="en-US" sz="1200" u="none" cap="none" strike="noStrike">
                <a:solidFill>
                  <a:srgbClr val="FFFFFF"/>
                </a:solidFill>
                <a:latin typeface="Space Mono"/>
                <a:ea typeface="Space Mono"/>
                <a:cs typeface="Space Mono"/>
                <a:sym typeface="Space Mono"/>
              </a:rPr>
              <a:t>AI-driven algorithms help </a:t>
            </a:r>
            <a:r>
              <a:rPr b="0" i="0" lang="en-US" sz="1200" u="sng" cap="none" strike="noStrike">
                <a:solidFill>
                  <a:srgbClr val="FFFFFF"/>
                </a:solidFill>
                <a:latin typeface="Space Mono"/>
                <a:ea typeface="Space Mono"/>
                <a:cs typeface="Space Mono"/>
                <a:sym typeface="Space Mono"/>
              </a:rPr>
              <a:t>analyze visitor data</a:t>
            </a:r>
            <a:r>
              <a:rPr b="0" i="0" lang="en-US" sz="1200" u="none" cap="none" strike="noStrike">
                <a:solidFill>
                  <a:srgbClr val="FFFFFF"/>
                </a:solidFill>
                <a:latin typeface="Space Mono"/>
                <a:ea typeface="Space Mono"/>
                <a:cs typeface="Space Mono"/>
                <a:sym typeface="Space Mono"/>
              </a:rPr>
              <a:t> and trends to optimize tourism services, </a:t>
            </a:r>
            <a:r>
              <a:rPr i="0" lang="en-US" sz="1200" u="sng" cap="none" strike="noStrike">
                <a:solidFill>
                  <a:srgbClr val="FFFFFF"/>
                </a:solidFill>
                <a:latin typeface="Space Mono"/>
                <a:ea typeface="Space Mono"/>
                <a:cs typeface="Space Mono"/>
                <a:sym typeface="Space Mono"/>
              </a:rPr>
              <a:t>ensuring efficient resource allocation</a:t>
            </a:r>
            <a:r>
              <a:rPr b="0" i="0" lang="en-US" sz="1200" u="none" cap="none" strike="noStrike">
                <a:solidFill>
                  <a:srgbClr val="FFFFFF"/>
                </a:solidFill>
                <a:latin typeface="Space Mono"/>
                <a:ea typeface="Space Mono"/>
                <a:cs typeface="Space Mono"/>
                <a:sym typeface="Space Mono"/>
              </a:rPr>
              <a:t> and enhanced visitor experiences.</a:t>
            </a:r>
            <a:endParaRPr b="0" i="0" sz="1800" u="none" cap="none" strike="noStrike">
              <a:solidFill>
                <a:schemeClr val="dk1"/>
              </a:solidFill>
              <a:latin typeface="Arial"/>
              <a:ea typeface="Arial"/>
              <a:cs typeface="Arial"/>
              <a:sym typeface="Arial"/>
            </a:endParaRPr>
          </a:p>
        </p:txBody>
      </p:sp>
      <p:pic>
        <p:nvPicPr>
          <p:cNvPr id="157" name="Google Shape;157;p10"/>
          <p:cNvPicPr preferRelativeResize="0"/>
          <p:nvPr/>
        </p:nvPicPr>
        <p:blipFill rotWithShape="1">
          <a:blip r:embed="rId5">
            <a:alphaModFix/>
          </a:blip>
          <a:srcRect b="0" l="0" r="0" t="0"/>
          <a:stretch/>
        </p:blipFill>
        <p:spPr>
          <a:xfrm>
            <a:off x="4158190" y="2661051"/>
            <a:ext cx="3875706" cy="1199850"/>
          </a:xfrm>
          <a:prstGeom prst="rect">
            <a:avLst/>
          </a:prstGeom>
          <a:noFill/>
          <a:ln>
            <a:noFill/>
          </a:ln>
        </p:spPr>
      </p:pic>
      <p:sp>
        <p:nvSpPr>
          <p:cNvPr id="158" name="Google Shape;158;p10"/>
          <p:cNvSpPr/>
          <p:nvPr/>
        </p:nvSpPr>
        <p:spPr>
          <a:xfrm>
            <a:off x="4488329" y="3134772"/>
            <a:ext cx="3212269"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F5F6F2"/>
              </a:buClr>
              <a:buSzPts val="1440"/>
              <a:buFont typeface="Space Mono"/>
              <a:buNone/>
            </a:pPr>
            <a:r>
              <a:rPr b="0" i="0" lang="en-US" sz="1440" u="none" cap="none" strike="noStrike">
                <a:solidFill>
                  <a:srgbClr val="F5F6F2"/>
                </a:solidFill>
                <a:latin typeface="Space Mono"/>
                <a:ea typeface="Space Mono"/>
                <a:cs typeface="Space Mono"/>
                <a:sym typeface="Space Mono"/>
              </a:rPr>
              <a:t>Managing Visitor Flows</a:t>
            </a:r>
            <a:endParaRPr b="0" i="0" sz="1800" u="none" cap="none" strike="noStrike">
              <a:solidFill>
                <a:schemeClr val="dk1"/>
              </a:solidFill>
              <a:latin typeface="Arial"/>
              <a:ea typeface="Arial"/>
              <a:cs typeface="Arial"/>
              <a:sym typeface="Arial"/>
            </a:endParaRPr>
          </a:p>
        </p:txBody>
      </p:sp>
      <p:sp>
        <p:nvSpPr>
          <p:cNvPr id="159" name="Google Shape;159;p10"/>
          <p:cNvSpPr/>
          <p:nvPr/>
        </p:nvSpPr>
        <p:spPr>
          <a:xfrm>
            <a:off x="4443889" y="3985558"/>
            <a:ext cx="3526516" cy="127975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FFFF"/>
              </a:buClr>
              <a:buSzPts val="1200"/>
              <a:buFont typeface="Space Mono"/>
              <a:buNone/>
            </a:pPr>
            <a:r>
              <a:rPr b="0" i="0" lang="en-US" sz="1200" u="none" cap="none" strike="noStrike">
                <a:solidFill>
                  <a:srgbClr val="FFFFFF"/>
                </a:solidFill>
                <a:latin typeface="Space Mono"/>
                <a:ea typeface="Space Mono"/>
                <a:cs typeface="Space Mono"/>
                <a:sym typeface="Space Mono"/>
              </a:rPr>
              <a:t>AI systems can </a:t>
            </a:r>
            <a:r>
              <a:rPr b="0" i="0" lang="en-US" sz="1200" u="sng" cap="none" strike="noStrike">
                <a:solidFill>
                  <a:srgbClr val="FFFFFF"/>
                </a:solidFill>
                <a:latin typeface="Space Mono"/>
                <a:ea typeface="Space Mono"/>
                <a:cs typeface="Space Mono"/>
                <a:sym typeface="Space Mono"/>
              </a:rPr>
              <a:t>monitor and predict visitor flows, directing tourists to less congested areas</a:t>
            </a:r>
            <a:r>
              <a:rPr b="0" i="0" lang="en-US" sz="1200" u="none" cap="none" strike="noStrike">
                <a:solidFill>
                  <a:srgbClr val="FFFFFF"/>
                </a:solidFill>
                <a:latin typeface="Space Mono"/>
                <a:ea typeface="Space Mono"/>
                <a:cs typeface="Space Mono"/>
                <a:sym typeface="Space Mono"/>
              </a:rPr>
              <a:t> and managing crowding at popular destinations, improving the overall experience.</a:t>
            </a:r>
            <a:endParaRPr b="0" i="0" sz="1800" u="none" cap="none" strike="noStrike">
              <a:solidFill>
                <a:schemeClr val="dk1"/>
              </a:solidFill>
              <a:latin typeface="Arial"/>
              <a:ea typeface="Arial"/>
              <a:cs typeface="Arial"/>
              <a:sym typeface="Arial"/>
            </a:endParaRPr>
          </a:p>
        </p:txBody>
      </p:sp>
      <p:pic>
        <p:nvPicPr>
          <p:cNvPr id="160" name="Google Shape;160;p10"/>
          <p:cNvPicPr preferRelativeResize="0"/>
          <p:nvPr/>
        </p:nvPicPr>
        <p:blipFill rotWithShape="1">
          <a:blip r:embed="rId6">
            <a:alphaModFix/>
          </a:blip>
          <a:srcRect b="0" l="0" r="0" t="0"/>
          <a:stretch/>
        </p:blipFill>
        <p:spPr>
          <a:xfrm>
            <a:off x="7840238" y="2661051"/>
            <a:ext cx="3875706" cy="1199850"/>
          </a:xfrm>
          <a:prstGeom prst="rect">
            <a:avLst/>
          </a:prstGeom>
          <a:noFill/>
          <a:ln>
            <a:noFill/>
          </a:ln>
        </p:spPr>
      </p:pic>
      <p:sp>
        <p:nvSpPr>
          <p:cNvPr id="161" name="Google Shape;161;p10"/>
          <p:cNvSpPr/>
          <p:nvPr/>
        </p:nvSpPr>
        <p:spPr>
          <a:xfrm>
            <a:off x="8170408" y="3020500"/>
            <a:ext cx="3212269" cy="460805"/>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Providing Real-Time Updates</a:t>
            </a:r>
            <a:endParaRPr b="0" i="0" sz="1800" u="none" cap="none" strike="noStrike">
              <a:solidFill>
                <a:schemeClr val="dk1"/>
              </a:solidFill>
              <a:latin typeface="Arial"/>
              <a:ea typeface="Arial"/>
              <a:cs typeface="Arial"/>
              <a:sym typeface="Arial"/>
            </a:endParaRPr>
          </a:p>
        </p:txBody>
      </p:sp>
      <p:sp>
        <p:nvSpPr>
          <p:cNvPr id="162" name="Google Shape;162;p10"/>
          <p:cNvSpPr/>
          <p:nvPr/>
        </p:nvSpPr>
        <p:spPr>
          <a:xfrm>
            <a:off x="8125968" y="3985558"/>
            <a:ext cx="3526516" cy="127975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FFFF"/>
              </a:buClr>
              <a:buSzPts val="1200"/>
              <a:buFont typeface="Space Mono"/>
              <a:buNone/>
            </a:pPr>
            <a:r>
              <a:rPr b="0" i="0" lang="en-US" sz="1200" u="none" cap="none" strike="noStrike">
                <a:solidFill>
                  <a:srgbClr val="FFFFFF"/>
                </a:solidFill>
                <a:latin typeface="Space Mono"/>
                <a:ea typeface="Space Mono"/>
                <a:cs typeface="Space Mono"/>
                <a:sym typeface="Space Mono"/>
              </a:rPr>
              <a:t>AI-powered digital channels and platforms provide tourists with </a:t>
            </a:r>
            <a:r>
              <a:rPr b="0" i="0" lang="en-US" sz="1200" u="sng" cap="none" strike="noStrike">
                <a:solidFill>
                  <a:srgbClr val="FFFFFF"/>
                </a:solidFill>
                <a:latin typeface="Space Mono"/>
                <a:ea typeface="Space Mono"/>
                <a:cs typeface="Space Mono"/>
                <a:sym typeface="Space Mono"/>
              </a:rPr>
              <a:t>real-time information and updates,</a:t>
            </a:r>
            <a:r>
              <a:rPr b="0" i="0" lang="en-US" sz="1200" u="none" cap="none" strike="noStrike">
                <a:solidFill>
                  <a:srgbClr val="FFFFFF"/>
                </a:solidFill>
                <a:latin typeface="Space Mono"/>
                <a:ea typeface="Space Mono"/>
                <a:cs typeface="Space Mono"/>
                <a:sym typeface="Space Mono"/>
              </a:rPr>
              <a:t> allowing them to navigate their trips seamlessly and adapt to changing conditions.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1023"/>
        </a:solidFill>
      </p:bgPr>
    </p:bg>
    <p:spTree>
      <p:nvGrpSpPr>
        <p:cNvPr id="167" name="Shape 167"/>
        <p:cNvGrpSpPr/>
        <p:nvPr/>
      </p:nvGrpSpPr>
      <p:grpSpPr>
        <a:xfrm>
          <a:off x="0" y="0"/>
          <a:ext cx="0" cy="0"/>
          <a:chOff x="0" y="0"/>
          <a:chExt cx="0" cy="0"/>
        </a:xfrm>
      </p:grpSpPr>
      <p:pic>
        <p:nvPicPr>
          <p:cNvPr id="168" name="Google Shape;168;p13"/>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169" name="Google Shape;169;p13"/>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F5F6F2"/>
              </a:buClr>
              <a:buSzPts val="3563"/>
              <a:buFont typeface="Poppins"/>
              <a:buNone/>
            </a:pPr>
            <a:r>
              <a:rPr b="0" i="0" lang="en-US" sz="3563" u="none" cap="none" strike="noStrike">
                <a:solidFill>
                  <a:srgbClr val="F5F6F2"/>
                </a:solidFill>
                <a:latin typeface="Poppins"/>
                <a:ea typeface="Poppins"/>
                <a:cs typeface="Poppins"/>
                <a:sym typeface="Poppins"/>
              </a:rPr>
              <a:t>Dynamic Adaptability</a:t>
            </a:r>
            <a:endParaRPr b="0" i="0" sz="1800" u="none" cap="none" strike="noStrike">
              <a:solidFill>
                <a:schemeClr val="dk1"/>
              </a:solidFill>
              <a:latin typeface="Arial"/>
              <a:ea typeface="Arial"/>
              <a:cs typeface="Arial"/>
              <a:sym typeface="Arial"/>
            </a:endParaRPr>
          </a:p>
        </p:txBody>
      </p:sp>
      <p:pic>
        <p:nvPicPr>
          <p:cNvPr id="170" name="Google Shape;170;p13"/>
          <p:cNvPicPr preferRelativeResize="0"/>
          <p:nvPr/>
        </p:nvPicPr>
        <p:blipFill rotWithShape="1">
          <a:blip r:embed="rId4">
            <a:alphaModFix/>
          </a:blip>
          <a:srcRect b="0" l="0" r="0" t="0"/>
          <a:stretch/>
        </p:blipFill>
        <p:spPr>
          <a:xfrm>
            <a:off x="476131" y="1561709"/>
            <a:ext cx="6751537" cy="752287"/>
          </a:xfrm>
          <a:prstGeom prst="rect">
            <a:avLst/>
          </a:prstGeom>
          <a:noFill/>
          <a:ln>
            <a:noFill/>
          </a:ln>
        </p:spPr>
      </p:pic>
      <p:cxnSp>
        <p:nvCxnSpPr>
          <p:cNvPr id="171" name="Google Shape;171;p13"/>
          <p:cNvCxnSpPr/>
          <p:nvPr/>
        </p:nvCxnSpPr>
        <p:spPr>
          <a:xfrm>
            <a:off x="7408597" y="1571232"/>
            <a:ext cx="4304224" cy="0"/>
          </a:xfrm>
          <a:prstGeom prst="straightConnector1">
            <a:avLst/>
          </a:prstGeom>
          <a:noFill/>
          <a:ln cap="flat" cmpd="sng" w="12700">
            <a:solidFill>
              <a:srgbClr val="000000"/>
            </a:solidFill>
            <a:prstDash val="solid"/>
            <a:miter lim="800000"/>
            <a:headEnd len="sm" w="sm" type="none"/>
            <a:tailEnd len="sm" w="sm" type="none"/>
          </a:ln>
        </p:spPr>
      </p:cxnSp>
      <p:sp>
        <p:nvSpPr>
          <p:cNvPr id="172" name="Google Shape;172;p13"/>
          <p:cNvSpPr/>
          <p:nvPr/>
        </p:nvSpPr>
        <p:spPr>
          <a:xfrm>
            <a:off x="363593" y="1697184"/>
            <a:ext cx="6967023"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1</a:t>
            </a:r>
            <a:endParaRPr b="0" i="0" sz="1800" u="none" cap="none" strike="noStrike">
              <a:solidFill>
                <a:schemeClr val="dk1"/>
              </a:solidFill>
              <a:latin typeface="Arial"/>
              <a:ea typeface="Arial"/>
              <a:cs typeface="Arial"/>
              <a:sym typeface="Arial"/>
            </a:endParaRPr>
          </a:p>
        </p:txBody>
      </p:sp>
      <p:sp>
        <p:nvSpPr>
          <p:cNvPr id="173" name="Google Shape;173;p13"/>
          <p:cNvSpPr/>
          <p:nvPr/>
        </p:nvSpPr>
        <p:spPr>
          <a:xfrm>
            <a:off x="7551437" y="1735051"/>
            <a:ext cx="4420400" cy="383881"/>
          </a:xfrm>
          <a:prstGeom prst="rect">
            <a:avLst/>
          </a:prstGeom>
          <a:noFill/>
          <a:ln>
            <a:noFill/>
          </a:ln>
        </p:spPr>
        <p:txBody>
          <a:bodyPr anchorCtr="0" anchor="t" bIns="0" lIns="0" spcFirstLastPara="1" rIns="0" wrap="square" tIns="0">
            <a:noAutofit/>
          </a:bodyPr>
          <a:lstStyle/>
          <a:p>
            <a:pPr indent="0" lvl="0" marL="0" marR="0" rtl="0" algn="l">
              <a:lnSpc>
                <a:spcPct val="126000"/>
              </a:lnSpc>
              <a:spcBef>
                <a:spcPts val="0"/>
              </a:spcBef>
              <a:spcAft>
                <a:spcPts val="0"/>
              </a:spcAft>
              <a:buClr>
                <a:srgbClr val="F5F6F2"/>
              </a:buClr>
              <a:buSzPts val="1200"/>
              <a:buFont typeface="Space Mono"/>
              <a:buNone/>
            </a:pPr>
            <a:r>
              <a:rPr b="0" i="0" lang="en-US" sz="1200" u="none" cap="none" strike="noStrike">
                <a:solidFill>
                  <a:srgbClr val="F5F6F2"/>
                </a:solidFill>
                <a:latin typeface="Space Mono"/>
                <a:ea typeface="Space Mono"/>
                <a:cs typeface="Space Mono"/>
                <a:sym typeface="Space Mono"/>
              </a:rPr>
              <a:t>Analyze real-time tourist data to identify evolving preferences and behaviors</a:t>
            </a:r>
            <a:endParaRPr b="0" i="0" sz="1800" u="none" cap="none" strike="noStrike">
              <a:solidFill>
                <a:schemeClr val="dk1"/>
              </a:solidFill>
              <a:latin typeface="Arial"/>
              <a:ea typeface="Arial"/>
              <a:cs typeface="Arial"/>
              <a:sym typeface="Arial"/>
            </a:endParaRPr>
          </a:p>
        </p:txBody>
      </p:sp>
      <p:pic>
        <p:nvPicPr>
          <p:cNvPr id="174" name="Google Shape;174;p13"/>
          <p:cNvPicPr preferRelativeResize="0"/>
          <p:nvPr/>
        </p:nvPicPr>
        <p:blipFill rotWithShape="1">
          <a:blip r:embed="rId5">
            <a:alphaModFix/>
          </a:blip>
          <a:srcRect b="0" l="0" r="0" t="0"/>
          <a:stretch/>
        </p:blipFill>
        <p:spPr>
          <a:xfrm>
            <a:off x="916225" y="2361610"/>
            <a:ext cx="5865933" cy="742764"/>
          </a:xfrm>
          <a:prstGeom prst="rect">
            <a:avLst/>
          </a:prstGeom>
          <a:noFill/>
          <a:ln>
            <a:noFill/>
          </a:ln>
        </p:spPr>
      </p:pic>
      <p:cxnSp>
        <p:nvCxnSpPr>
          <p:cNvPr id="175" name="Google Shape;175;p13"/>
          <p:cNvCxnSpPr/>
          <p:nvPr/>
        </p:nvCxnSpPr>
        <p:spPr>
          <a:xfrm>
            <a:off x="6968494" y="2333042"/>
            <a:ext cx="4744327" cy="0"/>
          </a:xfrm>
          <a:prstGeom prst="straightConnector1">
            <a:avLst/>
          </a:prstGeom>
          <a:noFill/>
          <a:ln cap="flat" cmpd="sng" w="12700">
            <a:solidFill>
              <a:srgbClr val="000000"/>
            </a:solidFill>
            <a:prstDash val="solid"/>
            <a:miter lim="800000"/>
            <a:headEnd len="sm" w="sm" type="none"/>
            <a:tailEnd len="sm" w="sm" type="none"/>
          </a:ln>
        </p:spPr>
      </p:cxnSp>
      <p:sp>
        <p:nvSpPr>
          <p:cNvPr id="176" name="Google Shape;176;p13"/>
          <p:cNvSpPr/>
          <p:nvPr/>
        </p:nvSpPr>
        <p:spPr>
          <a:xfrm>
            <a:off x="847705" y="2497084"/>
            <a:ext cx="5998833"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2</a:t>
            </a:r>
            <a:endParaRPr b="0" i="0" sz="1800" u="none" cap="none" strike="noStrike">
              <a:solidFill>
                <a:schemeClr val="dk1"/>
              </a:solidFill>
              <a:latin typeface="Arial"/>
              <a:ea typeface="Arial"/>
              <a:cs typeface="Arial"/>
              <a:sym typeface="Arial"/>
            </a:endParaRPr>
          </a:p>
        </p:txBody>
      </p:sp>
      <p:sp>
        <p:nvSpPr>
          <p:cNvPr id="177" name="Google Shape;177;p13"/>
          <p:cNvSpPr/>
          <p:nvPr/>
        </p:nvSpPr>
        <p:spPr>
          <a:xfrm>
            <a:off x="7111333" y="2534951"/>
            <a:ext cx="4904454" cy="383881"/>
          </a:xfrm>
          <a:prstGeom prst="rect">
            <a:avLst/>
          </a:prstGeom>
          <a:noFill/>
          <a:ln>
            <a:noFill/>
          </a:ln>
        </p:spPr>
        <p:txBody>
          <a:bodyPr anchorCtr="0" anchor="t" bIns="0" lIns="0" spcFirstLastPara="1" rIns="0" wrap="square" tIns="0">
            <a:noAutofit/>
          </a:bodyPr>
          <a:lstStyle/>
          <a:p>
            <a:pPr indent="0" lvl="0" marL="0" marR="0" rtl="0" algn="l">
              <a:lnSpc>
                <a:spcPct val="126000"/>
              </a:lnSpc>
              <a:spcBef>
                <a:spcPts val="0"/>
              </a:spcBef>
              <a:spcAft>
                <a:spcPts val="0"/>
              </a:spcAft>
              <a:buClr>
                <a:srgbClr val="F5F6F2"/>
              </a:buClr>
              <a:buSzPts val="1200"/>
              <a:buFont typeface="Space Mono"/>
              <a:buNone/>
            </a:pPr>
            <a:r>
              <a:rPr b="0" i="0" lang="en-US" sz="1200" u="none" cap="none" strike="noStrike">
                <a:solidFill>
                  <a:srgbClr val="F5F6F2"/>
                </a:solidFill>
                <a:latin typeface="Space Mono"/>
                <a:ea typeface="Space Mono"/>
                <a:cs typeface="Space Mono"/>
                <a:sym typeface="Space Mono"/>
              </a:rPr>
              <a:t>Use predictive analytics to forecast demand fluctuations and resource needs</a:t>
            </a:r>
            <a:endParaRPr b="0" i="0" sz="1800" u="none" cap="none" strike="noStrike">
              <a:solidFill>
                <a:schemeClr val="dk1"/>
              </a:solidFill>
              <a:latin typeface="Arial"/>
              <a:ea typeface="Arial"/>
              <a:cs typeface="Arial"/>
              <a:sym typeface="Arial"/>
            </a:endParaRPr>
          </a:p>
        </p:txBody>
      </p:sp>
      <p:pic>
        <p:nvPicPr>
          <p:cNvPr id="178" name="Google Shape;178;p13"/>
          <p:cNvPicPr preferRelativeResize="0"/>
          <p:nvPr/>
        </p:nvPicPr>
        <p:blipFill rotWithShape="1">
          <a:blip r:embed="rId6">
            <a:alphaModFix/>
          </a:blip>
          <a:srcRect b="0" l="0" r="0" t="0"/>
          <a:stretch/>
        </p:blipFill>
        <p:spPr>
          <a:xfrm>
            <a:off x="1356340" y="3161509"/>
            <a:ext cx="4989852" cy="752287"/>
          </a:xfrm>
          <a:prstGeom prst="rect">
            <a:avLst/>
          </a:prstGeom>
          <a:noFill/>
          <a:ln>
            <a:noFill/>
          </a:ln>
        </p:spPr>
      </p:pic>
      <p:cxnSp>
        <p:nvCxnSpPr>
          <p:cNvPr id="179" name="Google Shape;179;p13"/>
          <p:cNvCxnSpPr/>
          <p:nvPr/>
        </p:nvCxnSpPr>
        <p:spPr>
          <a:xfrm>
            <a:off x="6528390" y="3132942"/>
            <a:ext cx="5184431" cy="0"/>
          </a:xfrm>
          <a:prstGeom prst="straightConnector1">
            <a:avLst/>
          </a:prstGeom>
          <a:noFill/>
          <a:ln cap="flat" cmpd="sng" w="12700">
            <a:solidFill>
              <a:srgbClr val="000000"/>
            </a:solidFill>
            <a:prstDash val="solid"/>
            <a:miter lim="800000"/>
            <a:headEnd len="sm" w="sm" type="none"/>
            <a:tailEnd len="sm" w="sm" type="none"/>
          </a:ln>
        </p:spPr>
      </p:cxnSp>
      <p:sp>
        <p:nvSpPr>
          <p:cNvPr id="180" name="Google Shape;180;p13"/>
          <p:cNvSpPr/>
          <p:nvPr/>
        </p:nvSpPr>
        <p:spPr>
          <a:xfrm>
            <a:off x="1331821" y="3296984"/>
            <a:ext cx="5030561"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3</a:t>
            </a:r>
            <a:endParaRPr b="0" i="0" sz="1800" u="none" cap="none" strike="noStrike">
              <a:solidFill>
                <a:schemeClr val="dk1"/>
              </a:solidFill>
              <a:latin typeface="Arial"/>
              <a:ea typeface="Arial"/>
              <a:cs typeface="Arial"/>
              <a:sym typeface="Arial"/>
            </a:endParaRPr>
          </a:p>
        </p:txBody>
      </p:sp>
      <p:sp>
        <p:nvSpPr>
          <p:cNvPr id="181" name="Google Shape;181;p13"/>
          <p:cNvSpPr/>
          <p:nvPr/>
        </p:nvSpPr>
        <p:spPr>
          <a:xfrm>
            <a:off x="6671229" y="3334851"/>
            <a:ext cx="5388590" cy="383881"/>
          </a:xfrm>
          <a:prstGeom prst="rect">
            <a:avLst/>
          </a:prstGeom>
          <a:noFill/>
          <a:ln>
            <a:noFill/>
          </a:ln>
        </p:spPr>
        <p:txBody>
          <a:bodyPr anchorCtr="0" anchor="t" bIns="0" lIns="0" spcFirstLastPara="1" rIns="0" wrap="square" tIns="0">
            <a:noAutofit/>
          </a:bodyPr>
          <a:lstStyle/>
          <a:p>
            <a:pPr indent="0" lvl="0" marL="0" marR="0" rtl="0" algn="l">
              <a:lnSpc>
                <a:spcPct val="126000"/>
              </a:lnSpc>
              <a:spcBef>
                <a:spcPts val="0"/>
              </a:spcBef>
              <a:spcAft>
                <a:spcPts val="0"/>
              </a:spcAft>
              <a:buClr>
                <a:srgbClr val="F5F6F2"/>
              </a:buClr>
              <a:buSzPts val="1200"/>
              <a:buFont typeface="Space Mono"/>
              <a:buNone/>
            </a:pPr>
            <a:r>
              <a:rPr b="0" i="0" lang="en-US" sz="1200" u="none" cap="none" strike="noStrike">
                <a:solidFill>
                  <a:srgbClr val="F5F6F2"/>
                </a:solidFill>
                <a:latin typeface="Space Mono"/>
                <a:ea typeface="Space Mono"/>
                <a:cs typeface="Space Mono"/>
                <a:sym typeface="Space Mono"/>
              </a:rPr>
              <a:t>Implement AI-powered systems to automatically adjust service offerings and marketing strategies</a:t>
            </a:r>
            <a:endParaRPr b="0" i="0" sz="1800" u="none" cap="none" strike="noStrike">
              <a:solidFill>
                <a:schemeClr val="dk1"/>
              </a:solidFill>
              <a:latin typeface="Arial"/>
              <a:ea typeface="Arial"/>
              <a:cs typeface="Arial"/>
              <a:sym typeface="Arial"/>
            </a:endParaRPr>
          </a:p>
        </p:txBody>
      </p:sp>
      <p:pic>
        <p:nvPicPr>
          <p:cNvPr id="182" name="Google Shape;182;p13"/>
          <p:cNvPicPr preferRelativeResize="0"/>
          <p:nvPr/>
        </p:nvPicPr>
        <p:blipFill rotWithShape="1">
          <a:blip r:embed="rId7">
            <a:alphaModFix/>
          </a:blip>
          <a:srcRect b="0" l="0" r="0" t="0"/>
          <a:stretch/>
        </p:blipFill>
        <p:spPr>
          <a:xfrm>
            <a:off x="1796434" y="3961409"/>
            <a:ext cx="4104249" cy="742764"/>
          </a:xfrm>
          <a:prstGeom prst="rect">
            <a:avLst/>
          </a:prstGeom>
          <a:noFill/>
          <a:ln>
            <a:noFill/>
          </a:ln>
        </p:spPr>
      </p:pic>
      <p:cxnSp>
        <p:nvCxnSpPr>
          <p:cNvPr id="183" name="Google Shape;183;p13"/>
          <p:cNvCxnSpPr/>
          <p:nvPr/>
        </p:nvCxnSpPr>
        <p:spPr>
          <a:xfrm>
            <a:off x="6088286" y="3932842"/>
            <a:ext cx="5624535" cy="0"/>
          </a:xfrm>
          <a:prstGeom prst="straightConnector1">
            <a:avLst/>
          </a:prstGeom>
          <a:noFill/>
          <a:ln cap="flat" cmpd="sng" w="12700">
            <a:solidFill>
              <a:srgbClr val="000000"/>
            </a:solidFill>
            <a:prstDash val="solid"/>
            <a:miter lim="800000"/>
            <a:headEnd len="sm" w="sm" type="none"/>
            <a:tailEnd len="sm" w="sm" type="none"/>
          </a:ln>
        </p:spPr>
      </p:cxnSp>
      <p:sp>
        <p:nvSpPr>
          <p:cNvPr id="184" name="Google Shape;184;p13"/>
          <p:cNvSpPr/>
          <p:nvPr/>
        </p:nvSpPr>
        <p:spPr>
          <a:xfrm>
            <a:off x="1815933" y="4096884"/>
            <a:ext cx="4062371"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4</a:t>
            </a:r>
            <a:endParaRPr b="0" i="0" sz="1800" u="none" cap="none" strike="noStrike">
              <a:solidFill>
                <a:schemeClr val="dk1"/>
              </a:solidFill>
              <a:latin typeface="Arial"/>
              <a:ea typeface="Arial"/>
              <a:cs typeface="Arial"/>
              <a:sym typeface="Arial"/>
            </a:endParaRPr>
          </a:p>
        </p:txBody>
      </p:sp>
      <p:sp>
        <p:nvSpPr>
          <p:cNvPr id="185" name="Google Shape;185;p13"/>
          <p:cNvSpPr/>
          <p:nvPr/>
        </p:nvSpPr>
        <p:spPr>
          <a:xfrm>
            <a:off x="6231126" y="4134751"/>
            <a:ext cx="5872725" cy="383881"/>
          </a:xfrm>
          <a:prstGeom prst="rect">
            <a:avLst/>
          </a:prstGeom>
          <a:noFill/>
          <a:ln>
            <a:noFill/>
          </a:ln>
        </p:spPr>
        <p:txBody>
          <a:bodyPr anchorCtr="0" anchor="t" bIns="0" lIns="0" spcFirstLastPara="1" rIns="0" wrap="square" tIns="0">
            <a:noAutofit/>
          </a:bodyPr>
          <a:lstStyle/>
          <a:p>
            <a:pPr indent="0" lvl="0" marL="0" marR="0" rtl="0" algn="l">
              <a:lnSpc>
                <a:spcPct val="126000"/>
              </a:lnSpc>
              <a:spcBef>
                <a:spcPts val="0"/>
              </a:spcBef>
              <a:spcAft>
                <a:spcPts val="0"/>
              </a:spcAft>
              <a:buClr>
                <a:srgbClr val="F5F6F2"/>
              </a:buClr>
              <a:buSzPts val="1200"/>
              <a:buFont typeface="Space Mono"/>
              <a:buNone/>
            </a:pPr>
            <a:r>
              <a:rPr b="0" i="0" lang="en-US" sz="1200" u="none" cap="none" strike="noStrike">
                <a:solidFill>
                  <a:srgbClr val="F5F6F2"/>
                </a:solidFill>
                <a:latin typeface="Space Mono"/>
                <a:ea typeface="Space Mono"/>
                <a:cs typeface="Space Mono"/>
                <a:sym typeface="Space Mono"/>
              </a:rPr>
              <a:t>Dynamically redirect visitors to less congested areas to enhance the overall experience</a:t>
            </a:r>
            <a:endParaRPr b="0" i="0" sz="1800" u="none" cap="none" strike="noStrike">
              <a:solidFill>
                <a:schemeClr val="dk1"/>
              </a:solidFill>
              <a:latin typeface="Arial"/>
              <a:ea typeface="Arial"/>
              <a:cs typeface="Arial"/>
              <a:sym typeface="Arial"/>
            </a:endParaRPr>
          </a:p>
        </p:txBody>
      </p:sp>
      <p:pic>
        <p:nvPicPr>
          <p:cNvPr id="186" name="Google Shape;186;p13"/>
          <p:cNvPicPr preferRelativeResize="0"/>
          <p:nvPr/>
        </p:nvPicPr>
        <p:blipFill rotWithShape="1">
          <a:blip r:embed="rId8">
            <a:alphaModFix/>
          </a:blip>
          <a:srcRect b="0" l="0" r="0" t="0"/>
          <a:stretch/>
        </p:blipFill>
        <p:spPr>
          <a:xfrm>
            <a:off x="2236549" y="4761309"/>
            <a:ext cx="3228168" cy="742764"/>
          </a:xfrm>
          <a:prstGeom prst="rect">
            <a:avLst/>
          </a:prstGeom>
          <a:noFill/>
          <a:ln>
            <a:noFill/>
          </a:ln>
        </p:spPr>
      </p:pic>
      <p:cxnSp>
        <p:nvCxnSpPr>
          <p:cNvPr id="187" name="Google Shape;187;p13"/>
          <p:cNvCxnSpPr/>
          <p:nvPr/>
        </p:nvCxnSpPr>
        <p:spPr>
          <a:xfrm>
            <a:off x="5648183" y="4732742"/>
            <a:ext cx="6064638" cy="0"/>
          </a:xfrm>
          <a:prstGeom prst="straightConnector1">
            <a:avLst/>
          </a:prstGeom>
          <a:noFill/>
          <a:ln cap="flat" cmpd="sng" w="12700">
            <a:solidFill>
              <a:srgbClr val="000000"/>
            </a:solidFill>
            <a:prstDash val="solid"/>
            <a:miter lim="800000"/>
            <a:headEnd len="sm" w="sm" type="none"/>
            <a:tailEnd len="sm" w="sm" type="none"/>
          </a:ln>
        </p:spPr>
      </p:cxnSp>
      <p:sp>
        <p:nvSpPr>
          <p:cNvPr id="188" name="Google Shape;188;p13"/>
          <p:cNvSpPr/>
          <p:nvPr/>
        </p:nvSpPr>
        <p:spPr>
          <a:xfrm>
            <a:off x="2300046" y="4896784"/>
            <a:ext cx="309418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5</a:t>
            </a:r>
            <a:endParaRPr b="0" i="0" sz="1800" u="none" cap="none" strike="noStrike">
              <a:solidFill>
                <a:schemeClr val="dk1"/>
              </a:solidFill>
              <a:latin typeface="Arial"/>
              <a:ea typeface="Arial"/>
              <a:cs typeface="Arial"/>
              <a:sym typeface="Arial"/>
            </a:endParaRPr>
          </a:p>
        </p:txBody>
      </p:sp>
      <p:sp>
        <p:nvSpPr>
          <p:cNvPr id="189" name="Google Shape;189;p13"/>
          <p:cNvSpPr/>
          <p:nvPr/>
        </p:nvSpPr>
        <p:spPr>
          <a:xfrm>
            <a:off x="5791022" y="4934651"/>
            <a:ext cx="6356780" cy="383881"/>
          </a:xfrm>
          <a:prstGeom prst="rect">
            <a:avLst/>
          </a:prstGeom>
          <a:noFill/>
          <a:ln>
            <a:noFill/>
          </a:ln>
        </p:spPr>
        <p:txBody>
          <a:bodyPr anchorCtr="0" anchor="t" bIns="0" lIns="0" spcFirstLastPara="1" rIns="0" wrap="square" tIns="0">
            <a:noAutofit/>
          </a:bodyPr>
          <a:lstStyle/>
          <a:p>
            <a:pPr indent="0" lvl="0" marL="0" marR="0" rtl="0" algn="l">
              <a:lnSpc>
                <a:spcPct val="126000"/>
              </a:lnSpc>
              <a:spcBef>
                <a:spcPts val="0"/>
              </a:spcBef>
              <a:spcAft>
                <a:spcPts val="0"/>
              </a:spcAft>
              <a:buClr>
                <a:srgbClr val="F5F6F2"/>
              </a:buClr>
              <a:buSzPts val="1200"/>
              <a:buFont typeface="Space Mono"/>
              <a:buNone/>
            </a:pPr>
            <a:r>
              <a:rPr b="0" i="0" lang="en-US" sz="1200" u="none" cap="none" strike="noStrike">
                <a:solidFill>
                  <a:srgbClr val="F5F6F2"/>
                </a:solidFill>
                <a:latin typeface="Space Mono"/>
                <a:ea typeface="Space Mono"/>
                <a:cs typeface="Space Mono"/>
                <a:sym typeface="Space Mono"/>
              </a:rPr>
              <a:t>Provide real-time updates to tourists through AI-driven digital channels and chatbots</a:t>
            </a:r>
            <a:endParaRPr b="0" i="0" sz="1800" u="none" cap="none" strike="noStrike">
              <a:solidFill>
                <a:schemeClr val="dk1"/>
              </a:solidFill>
              <a:latin typeface="Arial"/>
              <a:ea typeface="Arial"/>
              <a:cs typeface="Arial"/>
              <a:sym typeface="Arial"/>
            </a:endParaRPr>
          </a:p>
        </p:txBody>
      </p:sp>
      <p:pic>
        <p:nvPicPr>
          <p:cNvPr id="190" name="Google Shape;190;p13"/>
          <p:cNvPicPr preferRelativeResize="0"/>
          <p:nvPr/>
        </p:nvPicPr>
        <p:blipFill rotWithShape="1">
          <a:blip r:embed="rId9">
            <a:alphaModFix/>
          </a:blip>
          <a:srcRect b="0" l="0" r="0" t="0"/>
          <a:stretch/>
        </p:blipFill>
        <p:spPr>
          <a:xfrm>
            <a:off x="2676643" y="5561209"/>
            <a:ext cx="2342564" cy="742764"/>
          </a:xfrm>
          <a:prstGeom prst="rect">
            <a:avLst/>
          </a:prstGeom>
          <a:noFill/>
          <a:ln>
            <a:noFill/>
          </a:ln>
        </p:spPr>
      </p:pic>
      <p:cxnSp>
        <p:nvCxnSpPr>
          <p:cNvPr id="191" name="Google Shape;191;p13"/>
          <p:cNvCxnSpPr/>
          <p:nvPr/>
        </p:nvCxnSpPr>
        <p:spPr>
          <a:xfrm>
            <a:off x="5208079" y="5532641"/>
            <a:ext cx="6504742" cy="0"/>
          </a:xfrm>
          <a:prstGeom prst="straightConnector1">
            <a:avLst/>
          </a:prstGeom>
          <a:noFill/>
          <a:ln cap="flat" cmpd="sng" w="12700">
            <a:solidFill>
              <a:srgbClr val="000000"/>
            </a:solidFill>
            <a:prstDash val="solid"/>
            <a:miter lim="800000"/>
            <a:headEnd len="sm" w="sm" type="none"/>
            <a:tailEnd len="sm" w="sm" type="none"/>
          </a:ln>
        </p:spPr>
      </p:cxnSp>
      <p:sp>
        <p:nvSpPr>
          <p:cNvPr id="192" name="Google Shape;192;p13"/>
          <p:cNvSpPr/>
          <p:nvPr/>
        </p:nvSpPr>
        <p:spPr>
          <a:xfrm>
            <a:off x="2784162" y="5696683"/>
            <a:ext cx="2125910"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6</a:t>
            </a:r>
            <a:endParaRPr b="0" i="0" sz="1800" u="none" cap="none" strike="noStrike">
              <a:solidFill>
                <a:schemeClr val="dk1"/>
              </a:solidFill>
              <a:latin typeface="Arial"/>
              <a:ea typeface="Arial"/>
              <a:cs typeface="Arial"/>
              <a:sym typeface="Arial"/>
            </a:endParaRPr>
          </a:p>
        </p:txBody>
      </p:sp>
      <p:sp>
        <p:nvSpPr>
          <p:cNvPr id="193" name="Google Shape;193;p13"/>
          <p:cNvSpPr/>
          <p:nvPr/>
        </p:nvSpPr>
        <p:spPr>
          <a:xfrm>
            <a:off x="5350918" y="5734551"/>
            <a:ext cx="6840915" cy="383881"/>
          </a:xfrm>
          <a:prstGeom prst="rect">
            <a:avLst/>
          </a:prstGeom>
          <a:noFill/>
          <a:ln>
            <a:noFill/>
          </a:ln>
        </p:spPr>
        <p:txBody>
          <a:bodyPr anchorCtr="0" anchor="t" bIns="0" lIns="0" spcFirstLastPara="1" rIns="0" wrap="square" tIns="0">
            <a:noAutofit/>
          </a:bodyPr>
          <a:lstStyle/>
          <a:p>
            <a:pPr indent="0" lvl="0" marL="0" marR="0" rtl="0" algn="l">
              <a:lnSpc>
                <a:spcPct val="126000"/>
              </a:lnSpc>
              <a:spcBef>
                <a:spcPts val="0"/>
              </a:spcBef>
              <a:spcAft>
                <a:spcPts val="0"/>
              </a:spcAft>
              <a:buClr>
                <a:srgbClr val="F5F6F2"/>
              </a:buClr>
              <a:buSzPts val="1200"/>
              <a:buFont typeface="Space Mono"/>
              <a:buNone/>
            </a:pPr>
            <a:r>
              <a:rPr b="0" i="0" lang="en-US" sz="1200" u="none" cap="none" strike="noStrike">
                <a:solidFill>
                  <a:srgbClr val="F5F6F2"/>
                </a:solidFill>
                <a:latin typeface="Space Mono"/>
                <a:ea typeface="Space Mono"/>
                <a:cs typeface="Space Mono"/>
                <a:sym typeface="Space Mono"/>
              </a:rPr>
              <a:t>Foster a culture of continuous improvement by using AI insights to refine and optimize experiences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F1EB"/>
        </a:solidFill>
      </p:bgPr>
    </p:bg>
    <p:spTree>
      <p:nvGrpSpPr>
        <p:cNvPr id="198" name="Shape 198"/>
        <p:cNvGrpSpPr/>
        <p:nvPr/>
      </p:nvGrpSpPr>
      <p:grpSpPr>
        <a:xfrm>
          <a:off x="0" y="0"/>
          <a:ext cx="0" cy="0"/>
          <a:chOff x="0" y="0"/>
          <a:chExt cx="0" cy="0"/>
        </a:xfrm>
      </p:grpSpPr>
      <p:pic>
        <p:nvPicPr>
          <p:cNvPr id="199" name="Google Shape;199;p11"/>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200" name="Google Shape;200;p11"/>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The Agenda for Smart Tourist Destinations</a:t>
            </a:r>
            <a:endParaRPr b="0" i="0" sz="1800" u="none" cap="none" strike="noStrike">
              <a:solidFill>
                <a:schemeClr val="dk1"/>
              </a:solidFill>
              <a:latin typeface="Arial"/>
              <a:ea typeface="Arial"/>
              <a:cs typeface="Arial"/>
              <a:sym typeface="Arial"/>
            </a:endParaRPr>
          </a:p>
        </p:txBody>
      </p:sp>
      <p:pic>
        <p:nvPicPr>
          <p:cNvPr id="201" name="Google Shape;201;p11"/>
          <p:cNvPicPr preferRelativeResize="0"/>
          <p:nvPr/>
        </p:nvPicPr>
        <p:blipFill rotWithShape="1">
          <a:blip r:embed="rId4">
            <a:alphaModFix/>
          </a:blip>
          <a:srcRect b="0" l="0" r="0" t="0"/>
          <a:stretch/>
        </p:blipFill>
        <p:spPr>
          <a:xfrm>
            <a:off x="2254479" y="3340059"/>
            <a:ext cx="1266508" cy="1266508"/>
          </a:xfrm>
          <a:prstGeom prst="rect">
            <a:avLst/>
          </a:prstGeom>
          <a:noFill/>
          <a:ln>
            <a:noFill/>
          </a:ln>
        </p:spPr>
      </p:pic>
      <p:pic>
        <p:nvPicPr>
          <p:cNvPr id="202" name="Google Shape;202;p11"/>
          <p:cNvPicPr preferRelativeResize="0"/>
          <p:nvPr/>
        </p:nvPicPr>
        <p:blipFill rotWithShape="1">
          <a:blip r:embed="rId5">
            <a:alphaModFix/>
          </a:blip>
          <a:srcRect b="0" l="0" r="0" t="0"/>
          <a:stretch/>
        </p:blipFill>
        <p:spPr>
          <a:xfrm>
            <a:off x="1652177" y="2737753"/>
            <a:ext cx="2466358" cy="2466358"/>
          </a:xfrm>
          <a:prstGeom prst="rect">
            <a:avLst/>
          </a:prstGeom>
          <a:noFill/>
          <a:ln>
            <a:noFill/>
          </a:ln>
        </p:spPr>
      </p:pic>
      <p:pic>
        <p:nvPicPr>
          <p:cNvPr id="203" name="Google Shape;203;p11"/>
          <p:cNvPicPr preferRelativeResize="0"/>
          <p:nvPr/>
        </p:nvPicPr>
        <p:blipFill rotWithShape="1">
          <a:blip r:embed="rId6">
            <a:alphaModFix/>
          </a:blip>
          <a:srcRect b="0" l="0" r="0" t="0"/>
          <a:stretch/>
        </p:blipFill>
        <p:spPr>
          <a:xfrm>
            <a:off x="1049865" y="2135447"/>
            <a:ext cx="3675731" cy="3675731"/>
          </a:xfrm>
          <a:prstGeom prst="rect">
            <a:avLst/>
          </a:prstGeom>
          <a:noFill/>
          <a:ln>
            <a:noFill/>
          </a:ln>
        </p:spPr>
      </p:pic>
      <p:pic>
        <p:nvPicPr>
          <p:cNvPr id="204" name="Google Shape;204;p11"/>
          <p:cNvPicPr preferRelativeResize="0"/>
          <p:nvPr/>
        </p:nvPicPr>
        <p:blipFill rotWithShape="1">
          <a:blip r:embed="rId7">
            <a:alphaModFix/>
          </a:blip>
          <a:srcRect b="0" l="0" r="0" t="0"/>
          <a:stretch/>
        </p:blipFill>
        <p:spPr>
          <a:xfrm>
            <a:off x="447563" y="1533141"/>
            <a:ext cx="4885103" cy="4875581"/>
          </a:xfrm>
          <a:prstGeom prst="rect">
            <a:avLst/>
          </a:prstGeom>
          <a:noFill/>
          <a:ln>
            <a:noFill/>
          </a:ln>
        </p:spPr>
      </p:pic>
      <p:pic>
        <p:nvPicPr>
          <p:cNvPr id="205" name="Google Shape;205;p11"/>
          <p:cNvPicPr preferRelativeResize="0"/>
          <p:nvPr/>
        </p:nvPicPr>
        <p:blipFill rotWithShape="1">
          <a:blip r:embed="rId8">
            <a:alphaModFix/>
          </a:blip>
          <a:srcRect b="0" l="0" r="0" t="0"/>
          <a:stretch/>
        </p:blipFill>
        <p:spPr>
          <a:xfrm>
            <a:off x="3205692" y="2447313"/>
            <a:ext cx="4113771" cy="1428393"/>
          </a:xfrm>
          <a:prstGeom prst="rect">
            <a:avLst/>
          </a:prstGeom>
          <a:noFill/>
          <a:ln>
            <a:noFill/>
          </a:ln>
        </p:spPr>
      </p:pic>
      <p:pic>
        <p:nvPicPr>
          <p:cNvPr id="206" name="Google Shape;206;p11"/>
          <p:cNvPicPr preferRelativeResize="0"/>
          <p:nvPr/>
        </p:nvPicPr>
        <p:blipFill rotWithShape="1">
          <a:blip r:embed="rId9">
            <a:alphaModFix/>
          </a:blip>
          <a:srcRect b="0" l="0" r="0" t="0"/>
          <a:stretch/>
        </p:blipFill>
        <p:spPr>
          <a:xfrm>
            <a:off x="3167601" y="3810190"/>
            <a:ext cx="104749" cy="95226"/>
          </a:xfrm>
          <a:prstGeom prst="rect">
            <a:avLst/>
          </a:prstGeom>
          <a:noFill/>
          <a:ln>
            <a:noFill/>
          </a:ln>
        </p:spPr>
      </p:pic>
      <p:pic>
        <p:nvPicPr>
          <p:cNvPr id="207" name="Google Shape;207;p11"/>
          <p:cNvPicPr preferRelativeResize="0"/>
          <p:nvPr/>
        </p:nvPicPr>
        <p:blipFill rotWithShape="1">
          <a:blip r:embed="rId10">
            <a:alphaModFix/>
          </a:blip>
          <a:srcRect b="0" l="0" r="0" t="0"/>
          <a:stretch/>
        </p:blipFill>
        <p:spPr>
          <a:xfrm>
            <a:off x="3818854" y="3492230"/>
            <a:ext cx="2666333" cy="371382"/>
          </a:xfrm>
          <a:prstGeom prst="rect">
            <a:avLst/>
          </a:prstGeom>
          <a:noFill/>
          <a:ln>
            <a:noFill/>
          </a:ln>
        </p:spPr>
      </p:pic>
      <p:pic>
        <p:nvPicPr>
          <p:cNvPr id="208" name="Google Shape;208;p11"/>
          <p:cNvPicPr preferRelativeResize="0"/>
          <p:nvPr/>
        </p:nvPicPr>
        <p:blipFill rotWithShape="1">
          <a:blip r:embed="rId11">
            <a:alphaModFix/>
          </a:blip>
          <a:srcRect b="0" l="0" r="0" t="0"/>
          <a:stretch/>
        </p:blipFill>
        <p:spPr>
          <a:xfrm>
            <a:off x="3780762" y="3799906"/>
            <a:ext cx="104749" cy="104749"/>
          </a:xfrm>
          <a:prstGeom prst="rect">
            <a:avLst/>
          </a:prstGeom>
          <a:noFill/>
          <a:ln>
            <a:noFill/>
          </a:ln>
        </p:spPr>
      </p:pic>
      <p:pic>
        <p:nvPicPr>
          <p:cNvPr id="209" name="Google Shape;209;p11"/>
          <p:cNvPicPr preferRelativeResize="0"/>
          <p:nvPr/>
        </p:nvPicPr>
        <p:blipFill rotWithShape="1">
          <a:blip r:embed="rId12">
            <a:alphaModFix/>
          </a:blip>
          <a:srcRect b="0" l="0" r="0" t="0"/>
          <a:stretch/>
        </p:blipFill>
        <p:spPr>
          <a:xfrm>
            <a:off x="4423923" y="4089965"/>
            <a:ext cx="1733117" cy="161885"/>
          </a:xfrm>
          <a:prstGeom prst="rect">
            <a:avLst/>
          </a:prstGeom>
          <a:noFill/>
          <a:ln>
            <a:noFill/>
          </a:ln>
        </p:spPr>
      </p:pic>
      <p:pic>
        <p:nvPicPr>
          <p:cNvPr id="210" name="Google Shape;210;p11"/>
          <p:cNvPicPr preferRelativeResize="0"/>
          <p:nvPr/>
        </p:nvPicPr>
        <p:blipFill rotWithShape="1">
          <a:blip r:embed="rId11">
            <a:alphaModFix/>
          </a:blip>
          <a:srcRect b="0" l="0" r="0" t="0"/>
          <a:stretch/>
        </p:blipFill>
        <p:spPr>
          <a:xfrm>
            <a:off x="4385831" y="4051874"/>
            <a:ext cx="104749" cy="104749"/>
          </a:xfrm>
          <a:prstGeom prst="rect">
            <a:avLst/>
          </a:prstGeom>
          <a:noFill/>
          <a:ln>
            <a:noFill/>
          </a:ln>
        </p:spPr>
      </p:pic>
      <p:pic>
        <p:nvPicPr>
          <p:cNvPr id="211" name="Google Shape;211;p11"/>
          <p:cNvPicPr preferRelativeResize="0"/>
          <p:nvPr/>
        </p:nvPicPr>
        <p:blipFill rotWithShape="1">
          <a:blip r:embed="rId13">
            <a:alphaModFix/>
          </a:blip>
          <a:srcRect b="0" l="0" r="0" t="0"/>
          <a:stretch/>
        </p:blipFill>
        <p:spPr>
          <a:xfrm>
            <a:off x="4933952" y="4602662"/>
            <a:ext cx="1875956" cy="599925"/>
          </a:xfrm>
          <a:prstGeom prst="rect">
            <a:avLst/>
          </a:prstGeom>
          <a:noFill/>
          <a:ln>
            <a:noFill/>
          </a:ln>
        </p:spPr>
      </p:pic>
      <p:pic>
        <p:nvPicPr>
          <p:cNvPr id="212" name="Google Shape;212;p11"/>
          <p:cNvPicPr preferRelativeResize="0"/>
          <p:nvPr/>
        </p:nvPicPr>
        <p:blipFill rotWithShape="1">
          <a:blip r:embed="rId9">
            <a:alphaModFix/>
          </a:blip>
          <a:srcRect b="0" l="0" r="0" t="0"/>
          <a:stretch/>
        </p:blipFill>
        <p:spPr>
          <a:xfrm>
            <a:off x="4895861" y="4564572"/>
            <a:ext cx="104749" cy="95226"/>
          </a:xfrm>
          <a:prstGeom prst="rect">
            <a:avLst/>
          </a:prstGeom>
          <a:noFill/>
          <a:ln>
            <a:noFill/>
          </a:ln>
        </p:spPr>
      </p:pic>
      <p:sp>
        <p:nvSpPr>
          <p:cNvPr id="213" name="Google Shape;213;p11"/>
          <p:cNvSpPr/>
          <p:nvPr/>
        </p:nvSpPr>
        <p:spPr>
          <a:xfrm>
            <a:off x="6518233" y="1659242"/>
            <a:ext cx="4409925"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chemeClr val="accent2"/>
                </a:solidFill>
                <a:latin typeface="Space Mono"/>
                <a:ea typeface="Space Mono"/>
                <a:cs typeface="Space Mono"/>
                <a:sym typeface="Space Mono"/>
              </a:rPr>
              <a:t>Enhanced Marketing</a:t>
            </a:r>
            <a:endParaRPr b="0" i="0" sz="1800" u="none" cap="none" strike="noStrike">
              <a:solidFill>
                <a:schemeClr val="accent2"/>
              </a:solidFill>
              <a:latin typeface="Arial"/>
              <a:ea typeface="Arial"/>
              <a:cs typeface="Arial"/>
              <a:sym typeface="Arial"/>
            </a:endParaRPr>
          </a:p>
        </p:txBody>
      </p:sp>
      <p:sp>
        <p:nvSpPr>
          <p:cNvPr id="214" name="Google Shape;214;p11"/>
          <p:cNvSpPr/>
          <p:nvPr/>
        </p:nvSpPr>
        <p:spPr>
          <a:xfrm>
            <a:off x="6518233" y="1976167"/>
            <a:ext cx="4409925" cy="426584"/>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AI-powered personalization and real-time adaptability</a:t>
            </a:r>
            <a:endParaRPr b="0" i="0" sz="1800" u="none" cap="none" strike="noStrike">
              <a:solidFill>
                <a:schemeClr val="dk1"/>
              </a:solidFill>
              <a:latin typeface="Arial"/>
              <a:ea typeface="Arial"/>
              <a:cs typeface="Arial"/>
              <a:sym typeface="Arial"/>
            </a:endParaRPr>
          </a:p>
        </p:txBody>
      </p:sp>
      <p:sp>
        <p:nvSpPr>
          <p:cNvPr id="215" name="Google Shape;215;p11"/>
          <p:cNvSpPr/>
          <p:nvPr/>
        </p:nvSpPr>
        <p:spPr>
          <a:xfrm>
            <a:off x="6565846" y="2849569"/>
            <a:ext cx="4388975"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Sustainable Governance</a:t>
            </a:r>
            <a:endParaRPr b="0" i="0" sz="1800" u="none" cap="none" strike="noStrike">
              <a:solidFill>
                <a:schemeClr val="dk1"/>
              </a:solidFill>
              <a:latin typeface="Arial"/>
              <a:ea typeface="Arial"/>
              <a:cs typeface="Arial"/>
              <a:sym typeface="Arial"/>
            </a:endParaRPr>
          </a:p>
        </p:txBody>
      </p:sp>
      <p:sp>
        <p:nvSpPr>
          <p:cNvPr id="216" name="Google Shape;216;p11"/>
          <p:cNvSpPr/>
          <p:nvPr/>
        </p:nvSpPr>
        <p:spPr>
          <a:xfrm>
            <a:off x="6565846" y="3166494"/>
            <a:ext cx="4388975" cy="426584"/>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AI-driven policies for environmental and social impact</a:t>
            </a:r>
            <a:endParaRPr b="0" i="0" sz="1800" u="none" cap="none" strike="noStrike">
              <a:solidFill>
                <a:schemeClr val="dk1"/>
              </a:solidFill>
              <a:latin typeface="Arial"/>
              <a:ea typeface="Arial"/>
              <a:cs typeface="Arial"/>
              <a:sym typeface="Arial"/>
            </a:endParaRPr>
          </a:p>
        </p:txBody>
      </p:sp>
      <p:sp>
        <p:nvSpPr>
          <p:cNvPr id="217" name="Google Shape;217;p11"/>
          <p:cNvSpPr/>
          <p:nvPr/>
        </p:nvSpPr>
        <p:spPr>
          <a:xfrm>
            <a:off x="6242077" y="4039897"/>
            <a:ext cx="4472774"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Optimized Services</a:t>
            </a:r>
            <a:endParaRPr b="0" i="0" sz="1800" u="none" cap="none" strike="noStrike">
              <a:solidFill>
                <a:schemeClr val="dk1"/>
              </a:solidFill>
              <a:latin typeface="Arial"/>
              <a:ea typeface="Arial"/>
              <a:cs typeface="Arial"/>
              <a:sym typeface="Arial"/>
            </a:endParaRPr>
          </a:p>
        </p:txBody>
      </p:sp>
      <p:sp>
        <p:nvSpPr>
          <p:cNvPr id="218" name="Google Shape;218;p11"/>
          <p:cNvSpPr/>
          <p:nvPr/>
        </p:nvSpPr>
        <p:spPr>
          <a:xfrm>
            <a:off x="6242077" y="4356821"/>
            <a:ext cx="4472774" cy="426584"/>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AI-enabled management of visitor flows and experiences</a:t>
            </a:r>
            <a:endParaRPr b="0" i="0" sz="1800" u="none" cap="none" strike="noStrike">
              <a:solidFill>
                <a:schemeClr val="dk1"/>
              </a:solidFill>
              <a:latin typeface="Arial"/>
              <a:ea typeface="Arial"/>
              <a:cs typeface="Arial"/>
              <a:sym typeface="Arial"/>
            </a:endParaRPr>
          </a:p>
        </p:txBody>
      </p:sp>
      <p:sp>
        <p:nvSpPr>
          <p:cNvPr id="219" name="Google Shape;219;p11"/>
          <p:cNvSpPr/>
          <p:nvPr/>
        </p:nvSpPr>
        <p:spPr>
          <a:xfrm>
            <a:off x="6137328" y="5230224"/>
            <a:ext cx="4409925"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Improved Quality of Life</a:t>
            </a:r>
            <a:endParaRPr b="0" i="0" sz="1800" u="none" cap="none" strike="noStrike">
              <a:solidFill>
                <a:schemeClr val="dk1"/>
              </a:solidFill>
              <a:latin typeface="Arial"/>
              <a:ea typeface="Arial"/>
              <a:cs typeface="Arial"/>
              <a:sym typeface="Arial"/>
            </a:endParaRPr>
          </a:p>
        </p:txBody>
      </p:sp>
      <p:sp>
        <p:nvSpPr>
          <p:cNvPr id="220" name="Google Shape;220;p11"/>
          <p:cNvSpPr/>
          <p:nvPr/>
        </p:nvSpPr>
        <p:spPr>
          <a:xfrm>
            <a:off x="6137328" y="5547149"/>
            <a:ext cx="4409925" cy="426584"/>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AI-assisted initiatives for residents and tourists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7"/>
        </a:solidFill>
      </p:bgPr>
    </p:bg>
    <p:spTree>
      <p:nvGrpSpPr>
        <p:cNvPr id="225" name="Shape 225"/>
        <p:cNvGrpSpPr/>
        <p:nvPr/>
      </p:nvGrpSpPr>
      <p:grpSpPr>
        <a:xfrm>
          <a:off x="0" y="0"/>
          <a:ext cx="0" cy="0"/>
          <a:chOff x="0" y="0"/>
          <a:chExt cx="0" cy="0"/>
        </a:xfrm>
      </p:grpSpPr>
      <p:sp>
        <p:nvSpPr>
          <p:cNvPr id="226" name="Google Shape;226;p12"/>
          <p:cNvSpPr/>
          <p:nvPr/>
        </p:nvSpPr>
        <p:spPr>
          <a:xfrm>
            <a:off x="0" y="0"/>
            <a:ext cx="7110222" cy="6856286"/>
          </a:xfrm>
          <a:prstGeom prst="rect">
            <a:avLst/>
          </a:prstGeom>
          <a:solidFill>
            <a:srgbClr val="EF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creenshot 2025-03-17 alle 10.00.45.png" id="227" name="Google Shape;227;p12"/>
          <p:cNvPicPr preferRelativeResize="0"/>
          <p:nvPr/>
        </p:nvPicPr>
        <p:blipFill rotWithShape="1">
          <a:blip r:embed="rId3">
            <a:alphaModFix/>
          </a:blip>
          <a:srcRect b="-1215" l="-20658" r="-20658" t="-1216"/>
          <a:stretch/>
        </p:blipFill>
        <p:spPr>
          <a:xfrm>
            <a:off x="0" y="0"/>
            <a:ext cx="7110222" cy="6856286"/>
          </a:xfrm>
          <a:prstGeom prst="rect">
            <a:avLst/>
          </a:prstGeom>
          <a:noFill/>
          <a:ln>
            <a:noFill/>
          </a:ln>
        </p:spPr>
      </p:pic>
      <p:sp>
        <p:nvSpPr>
          <p:cNvPr id="228" name="Google Shape;228;p12"/>
          <p:cNvSpPr/>
          <p:nvPr/>
        </p:nvSpPr>
        <p:spPr>
          <a:xfrm>
            <a:off x="7110222" y="0"/>
            <a:ext cx="5078730" cy="6856286"/>
          </a:xfrm>
          <a:prstGeom prst="rect">
            <a:avLst/>
          </a:prstGeom>
          <a:solidFill>
            <a:srgbClr val="EF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2"/>
          <p:cNvSpPr/>
          <p:nvPr/>
        </p:nvSpPr>
        <p:spPr>
          <a:xfrm>
            <a:off x="7630792" y="2492992"/>
            <a:ext cx="4441349" cy="511915"/>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2880"/>
              <a:buFont typeface="Space Mono"/>
              <a:buNone/>
            </a:pPr>
            <a:r>
              <a:rPr b="0" i="0" lang="en-US" sz="2880" u="none" cap="none" strike="noStrike">
                <a:solidFill>
                  <a:srgbClr val="000000"/>
                </a:solidFill>
                <a:latin typeface="Space Mono"/>
                <a:ea typeface="Space Mono"/>
                <a:cs typeface="Space Mono"/>
                <a:sym typeface="Space Mono"/>
              </a:rPr>
              <a:t>Policy </a:t>
            </a:r>
            <a:r>
              <a:rPr b="0" i="0" lang="en-US" sz="2880" u="sng" cap="none" strike="noStrike">
                <a:solidFill>
                  <a:srgbClr val="11A9E2"/>
                </a:solidFill>
                <a:latin typeface="Space Mono"/>
                <a:ea typeface="Space Mono"/>
                <a:cs typeface="Space Mono"/>
                <a:sym typeface="Space Mono"/>
                <a:hlinkClick r:id="rId4">
                  <a:extLst>
                    <a:ext uri="{A12FA001-AC4F-418D-AE19-62706E023703}">
                      <ahyp:hlinkClr val="tx"/>
                    </a:ext>
                  </a:extLst>
                </a:hlinkClick>
              </a:rPr>
              <a:t>paper</a:t>
            </a:r>
            <a:endParaRPr b="0" i="0" sz="1800" u="none" cap="none" strike="noStrike">
              <a:solidFill>
                <a:schemeClr val="dk1"/>
              </a:solidFill>
              <a:latin typeface="Arial"/>
              <a:ea typeface="Arial"/>
              <a:cs typeface="Arial"/>
              <a:sym typeface="Arial"/>
            </a:endParaRPr>
          </a:p>
        </p:txBody>
      </p:sp>
      <p:sp>
        <p:nvSpPr>
          <p:cNvPr id="230" name="Google Shape;230;p12"/>
          <p:cNvSpPr/>
          <p:nvPr/>
        </p:nvSpPr>
        <p:spPr>
          <a:xfrm>
            <a:off x="7630792" y="3320269"/>
            <a:ext cx="4441349" cy="102383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2880"/>
              <a:buFont typeface="Space Mono"/>
              <a:buNone/>
            </a:pPr>
            <a:r>
              <a:rPr b="0" i="0" lang="en-US" sz="2880" u="none" cap="none" strike="noStrike">
                <a:solidFill>
                  <a:srgbClr val="000000"/>
                </a:solidFill>
                <a:latin typeface="Space Mono"/>
                <a:ea typeface="Space Mono"/>
                <a:cs typeface="Space Mono"/>
                <a:sym typeface="Space Mono"/>
              </a:rPr>
              <a:t>What about content creation?</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9D5B1"/>
        </a:solidFill>
      </p:bgPr>
    </p:bg>
    <p:spTree>
      <p:nvGrpSpPr>
        <p:cNvPr id="235" name="Shape 235"/>
        <p:cNvGrpSpPr/>
        <p:nvPr/>
      </p:nvGrpSpPr>
      <p:grpSpPr>
        <a:xfrm>
          <a:off x="0" y="0"/>
          <a:ext cx="0" cy="0"/>
          <a:chOff x="0" y="0"/>
          <a:chExt cx="0" cy="0"/>
        </a:xfrm>
      </p:grpSpPr>
      <p:sp>
        <p:nvSpPr>
          <p:cNvPr id="236" name="Google Shape;236;p14"/>
          <p:cNvSpPr/>
          <p:nvPr/>
        </p:nvSpPr>
        <p:spPr>
          <a:xfrm>
            <a:off x="176168" y="3074244"/>
            <a:ext cx="11836615" cy="717470"/>
          </a:xfrm>
          <a:prstGeom prst="rect">
            <a:avLst/>
          </a:prstGeom>
          <a:noFill/>
          <a:ln>
            <a:noFill/>
          </a:ln>
        </p:spPr>
        <p:txBody>
          <a:bodyPr anchorCtr="0" anchor="ctr" bIns="0" lIns="0" spcFirstLastPara="1" rIns="0" wrap="square" tIns="0">
            <a:noAutofit/>
          </a:bodyPr>
          <a:lstStyle/>
          <a:p>
            <a:pPr indent="0" lvl="0" marL="0" marR="0" rtl="0" algn="ctr">
              <a:lnSpc>
                <a:spcPct val="105744"/>
              </a:lnSpc>
              <a:spcBef>
                <a:spcPts val="0"/>
              </a:spcBef>
              <a:spcAft>
                <a:spcPts val="0"/>
              </a:spcAft>
              <a:buClr>
                <a:srgbClr val="071023"/>
              </a:buClr>
              <a:buSzPts val="5344"/>
              <a:buFont typeface="Poppins"/>
              <a:buNone/>
            </a:pPr>
            <a:r>
              <a:rPr b="0" i="0" lang="en-US" sz="5344" u="none" cap="none" strike="noStrike">
                <a:solidFill>
                  <a:srgbClr val="071023"/>
                </a:solidFill>
                <a:latin typeface="Poppins"/>
                <a:ea typeface="Poppins"/>
                <a:cs typeface="Poppins"/>
                <a:sym typeface="Poppins"/>
              </a:rPr>
              <a:t>What about writing for tourism?</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F1EB"/>
        </a:solidFill>
      </p:bgPr>
    </p:bg>
    <p:spTree>
      <p:nvGrpSpPr>
        <p:cNvPr id="241" name="Shape 241"/>
        <p:cNvGrpSpPr/>
        <p:nvPr/>
      </p:nvGrpSpPr>
      <p:grpSpPr>
        <a:xfrm>
          <a:off x="0" y="0"/>
          <a:ext cx="0" cy="0"/>
          <a:chOff x="0" y="0"/>
          <a:chExt cx="0" cy="0"/>
        </a:xfrm>
      </p:grpSpPr>
      <p:pic>
        <p:nvPicPr>
          <p:cNvPr id="242" name="Google Shape;242;p15"/>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243" name="Google Shape;243;p15"/>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AI Tools in Tourism Content Creation</a:t>
            </a:r>
            <a:endParaRPr b="0" i="0" sz="1800" u="none" cap="none" strike="noStrike">
              <a:solidFill>
                <a:schemeClr val="dk1"/>
              </a:solidFill>
              <a:latin typeface="Arial"/>
              <a:ea typeface="Arial"/>
              <a:cs typeface="Arial"/>
              <a:sym typeface="Arial"/>
            </a:endParaRPr>
          </a:p>
        </p:txBody>
      </p:sp>
      <p:sp>
        <p:nvSpPr>
          <p:cNvPr id="244" name="Google Shape;244;p15"/>
          <p:cNvSpPr/>
          <p:nvPr/>
        </p:nvSpPr>
        <p:spPr>
          <a:xfrm>
            <a:off x="1095101" y="1685504"/>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5" name="Google Shape;245;p15"/>
          <p:cNvPicPr preferRelativeResize="0"/>
          <p:nvPr/>
        </p:nvPicPr>
        <p:blipFill rotWithShape="1">
          <a:blip r:embed="rId4">
            <a:alphaModFix/>
          </a:blip>
          <a:srcRect b="0" l="0" r="0" t="0"/>
          <a:stretch/>
        </p:blipFill>
        <p:spPr>
          <a:xfrm>
            <a:off x="1293176" y="1942168"/>
            <a:ext cx="323769" cy="199975"/>
          </a:xfrm>
          <a:prstGeom prst="rect">
            <a:avLst/>
          </a:prstGeom>
          <a:noFill/>
          <a:ln>
            <a:noFill/>
          </a:ln>
        </p:spPr>
      </p:pic>
      <p:sp>
        <p:nvSpPr>
          <p:cNvPr id="246" name="Google Shape;246;p15"/>
          <p:cNvSpPr/>
          <p:nvPr/>
        </p:nvSpPr>
        <p:spPr>
          <a:xfrm>
            <a:off x="1999750" y="1630674"/>
            <a:ext cx="4242327" cy="460805"/>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Generative AI: Creating new content autonomously</a:t>
            </a:r>
            <a:endParaRPr b="0" i="0" sz="1800" u="none" cap="none" strike="noStrike">
              <a:solidFill>
                <a:schemeClr val="dk1"/>
              </a:solidFill>
              <a:latin typeface="Arial"/>
              <a:ea typeface="Arial"/>
              <a:cs typeface="Arial"/>
              <a:sym typeface="Arial"/>
            </a:endParaRPr>
          </a:p>
        </p:txBody>
      </p:sp>
      <p:sp>
        <p:nvSpPr>
          <p:cNvPr id="247" name="Google Shape;247;p15"/>
          <p:cNvSpPr/>
          <p:nvPr/>
        </p:nvSpPr>
        <p:spPr>
          <a:xfrm>
            <a:off x="1999750" y="2178001"/>
            <a:ext cx="4242327" cy="853167"/>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Algorithms like ChatGPT, Claude, Gemini and DALL-E are transforming content creation in tourism by generating text, visuals, and even video with minimal human intervention.</a:t>
            </a:r>
            <a:endParaRPr b="0" i="0" sz="1800" u="none" cap="none" strike="noStrike">
              <a:solidFill>
                <a:schemeClr val="dk1"/>
              </a:solidFill>
              <a:latin typeface="Arial"/>
              <a:ea typeface="Arial"/>
              <a:cs typeface="Arial"/>
              <a:sym typeface="Arial"/>
            </a:endParaRPr>
          </a:p>
        </p:txBody>
      </p:sp>
      <p:sp>
        <p:nvSpPr>
          <p:cNvPr id="248" name="Google Shape;248;p15"/>
          <p:cNvSpPr/>
          <p:nvPr/>
        </p:nvSpPr>
        <p:spPr>
          <a:xfrm>
            <a:off x="1095101" y="3466233"/>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9" name="Google Shape;249;p15"/>
          <p:cNvPicPr preferRelativeResize="0"/>
          <p:nvPr/>
        </p:nvPicPr>
        <p:blipFill rotWithShape="1">
          <a:blip r:embed="rId5">
            <a:alphaModFix/>
          </a:blip>
          <a:srcRect b="0" l="0" r="0" t="0"/>
          <a:stretch/>
        </p:blipFill>
        <p:spPr>
          <a:xfrm>
            <a:off x="1305733" y="3714528"/>
            <a:ext cx="295201" cy="238065"/>
          </a:xfrm>
          <a:prstGeom prst="rect">
            <a:avLst/>
          </a:prstGeom>
          <a:noFill/>
          <a:ln>
            <a:noFill/>
          </a:ln>
        </p:spPr>
      </p:pic>
      <p:sp>
        <p:nvSpPr>
          <p:cNvPr id="250" name="Google Shape;250;p15"/>
          <p:cNvSpPr/>
          <p:nvPr/>
        </p:nvSpPr>
        <p:spPr>
          <a:xfrm>
            <a:off x="1999750" y="3411404"/>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AI-Powered Personalization</a:t>
            </a:r>
            <a:endParaRPr b="0" i="0" sz="1800" u="none" cap="none" strike="noStrike">
              <a:solidFill>
                <a:schemeClr val="dk1"/>
              </a:solidFill>
              <a:latin typeface="Arial"/>
              <a:ea typeface="Arial"/>
              <a:cs typeface="Arial"/>
              <a:sym typeface="Arial"/>
            </a:endParaRPr>
          </a:p>
        </p:txBody>
      </p:sp>
      <p:sp>
        <p:nvSpPr>
          <p:cNvPr id="251" name="Google Shape;251;p15"/>
          <p:cNvSpPr/>
          <p:nvPr/>
        </p:nvSpPr>
        <p:spPr>
          <a:xfrm>
            <a:off x="1999750" y="3728328"/>
            <a:ext cx="4242327" cy="1066459"/>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 tools can analyze customer data to deliver hyper-personalized marketing materials, such as customized travel itineraries and tailored promotional campaigns.</a:t>
            </a:r>
            <a:endParaRPr b="0" i="0" sz="1800" u="none" cap="none" strike="noStrike">
              <a:solidFill>
                <a:schemeClr val="dk1"/>
              </a:solidFill>
              <a:latin typeface="Arial"/>
              <a:ea typeface="Arial"/>
              <a:cs typeface="Arial"/>
              <a:sym typeface="Arial"/>
            </a:endParaRPr>
          </a:p>
        </p:txBody>
      </p:sp>
      <p:sp>
        <p:nvSpPr>
          <p:cNvPr id="252" name="Google Shape;252;p15"/>
          <p:cNvSpPr/>
          <p:nvPr/>
        </p:nvSpPr>
        <p:spPr>
          <a:xfrm>
            <a:off x="6332541" y="1685504"/>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3" name="Google Shape;253;p15"/>
          <p:cNvPicPr preferRelativeResize="0"/>
          <p:nvPr/>
        </p:nvPicPr>
        <p:blipFill rotWithShape="1">
          <a:blip r:embed="rId6">
            <a:alphaModFix/>
          </a:blip>
          <a:srcRect b="0" l="0" r="0" t="0"/>
          <a:stretch/>
        </p:blipFill>
        <p:spPr>
          <a:xfrm>
            <a:off x="6534809" y="1850102"/>
            <a:ext cx="304724" cy="399950"/>
          </a:xfrm>
          <a:prstGeom prst="rect">
            <a:avLst/>
          </a:prstGeom>
          <a:noFill/>
          <a:ln>
            <a:noFill/>
          </a:ln>
        </p:spPr>
      </p:pic>
      <p:sp>
        <p:nvSpPr>
          <p:cNvPr id="254" name="Google Shape;254;p15"/>
          <p:cNvSpPr/>
          <p:nvPr/>
        </p:nvSpPr>
        <p:spPr>
          <a:xfrm>
            <a:off x="7237190" y="1630674"/>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AI-Generated Promotional Content</a:t>
            </a:r>
            <a:endParaRPr b="0" i="0" sz="1800" u="none" cap="none" strike="noStrike">
              <a:solidFill>
                <a:schemeClr val="dk1"/>
              </a:solidFill>
              <a:latin typeface="Arial"/>
              <a:ea typeface="Arial"/>
              <a:cs typeface="Arial"/>
              <a:sym typeface="Arial"/>
            </a:endParaRPr>
          </a:p>
        </p:txBody>
      </p:sp>
      <p:sp>
        <p:nvSpPr>
          <p:cNvPr id="255" name="Google Shape;255;p15"/>
          <p:cNvSpPr/>
          <p:nvPr/>
        </p:nvSpPr>
        <p:spPr>
          <a:xfrm>
            <a:off x="7237190" y="1947599"/>
            <a:ext cx="4242327" cy="1066459"/>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 can create engaging and diverse tourism marketing materials, from social media posts to virtual tours, that can potentially exceed human-generated content.</a:t>
            </a:r>
            <a:endParaRPr b="0" i="0" sz="1800" u="none" cap="none" strike="noStrike">
              <a:solidFill>
                <a:schemeClr val="dk1"/>
              </a:solidFill>
              <a:latin typeface="Arial"/>
              <a:ea typeface="Arial"/>
              <a:cs typeface="Arial"/>
              <a:sym typeface="Arial"/>
            </a:endParaRPr>
          </a:p>
        </p:txBody>
      </p:sp>
      <p:sp>
        <p:nvSpPr>
          <p:cNvPr id="256" name="Google Shape;256;p15"/>
          <p:cNvSpPr/>
          <p:nvPr/>
        </p:nvSpPr>
        <p:spPr>
          <a:xfrm>
            <a:off x="6332541" y="3447188"/>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15"/>
          <p:cNvPicPr preferRelativeResize="0"/>
          <p:nvPr/>
        </p:nvPicPr>
        <p:blipFill rotWithShape="1">
          <a:blip r:embed="rId7">
            <a:alphaModFix/>
          </a:blip>
          <a:srcRect b="0" l="0" r="0" t="0"/>
          <a:stretch/>
        </p:blipFill>
        <p:spPr>
          <a:xfrm>
            <a:off x="6530616" y="3645266"/>
            <a:ext cx="323769" cy="323769"/>
          </a:xfrm>
          <a:prstGeom prst="rect">
            <a:avLst/>
          </a:prstGeom>
          <a:noFill/>
          <a:ln>
            <a:noFill/>
          </a:ln>
        </p:spPr>
      </p:pic>
      <p:sp>
        <p:nvSpPr>
          <p:cNvPr id="258" name="Google Shape;258;p15"/>
          <p:cNvSpPr/>
          <p:nvPr/>
        </p:nvSpPr>
        <p:spPr>
          <a:xfrm>
            <a:off x="7237190" y="3392359"/>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AI Biases and creativity</a:t>
            </a:r>
            <a:endParaRPr b="0" i="0" sz="1800" u="none" cap="none" strike="noStrike">
              <a:solidFill>
                <a:schemeClr val="dk1"/>
              </a:solidFill>
              <a:latin typeface="Arial"/>
              <a:ea typeface="Arial"/>
              <a:cs typeface="Arial"/>
              <a:sym typeface="Arial"/>
            </a:endParaRPr>
          </a:p>
        </p:txBody>
      </p:sp>
      <p:sp>
        <p:nvSpPr>
          <p:cNvPr id="259" name="Google Shape;259;p15"/>
          <p:cNvSpPr/>
          <p:nvPr/>
        </p:nvSpPr>
        <p:spPr>
          <a:xfrm>
            <a:off x="7237190" y="3709283"/>
            <a:ext cx="4242327" cy="1066459"/>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AI-generated content may perpetuate cultural biases and stereotypes, requiring critical analysis to ensure inclusivity and respect for diverse audiences.It can also hamper or exceed human creativity.</a:t>
            </a:r>
            <a:endParaRPr b="0" i="0" sz="1800" u="none" cap="none" strike="noStrike">
              <a:solidFill>
                <a:schemeClr val="dk1"/>
              </a:solidFill>
              <a:latin typeface="Arial"/>
              <a:ea typeface="Arial"/>
              <a:cs typeface="Arial"/>
              <a:sym typeface="Arial"/>
            </a:endParaRPr>
          </a:p>
        </p:txBody>
      </p:sp>
      <p:sp>
        <p:nvSpPr>
          <p:cNvPr id="260" name="Google Shape;260;p15"/>
          <p:cNvSpPr/>
          <p:nvPr/>
        </p:nvSpPr>
        <p:spPr>
          <a:xfrm>
            <a:off x="0" y="5351712"/>
            <a:ext cx="12188952" cy="1504574"/>
          </a:xfrm>
          <a:prstGeom prst="rect">
            <a:avLst/>
          </a:prstGeom>
          <a:solidFill>
            <a:srgbClr val="1436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371382" y="5664098"/>
            <a:ext cx="11446188" cy="863731"/>
          </a:xfrm>
          <a:prstGeom prst="rect">
            <a:avLst/>
          </a:prstGeom>
          <a:noFill/>
          <a:ln>
            <a:noFill/>
          </a:ln>
        </p:spPr>
        <p:txBody>
          <a:bodyPr anchorCtr="0" anchor="ctr" bIns="0" lIns="0" spcFirstLastPara="1" rIns="0" wrap="square" tIns="0">
            <a:noAutofit/>
          </a:bodyPr>
          <a:lstStyle/>
          <a:p>
            <a:pPr indent="0" lvl="0" marL="0" marR="0" rtl="0" algn="ctr">
              <a:lnSpc>
                <a:spcPct val="126000"/>
              </a:lnSpc>
              <a:spcBef>
                <a:spcPts val="0"/>
              </a:spcBef>
              <a:spcAft>
                <a:spcPts val="0"/>
              </a:spcAft>
              <a:buClr>
                <a:srgbClr val="F5F6F2"/>
              </a:buClr>
              <a:buSzPts val="1800"/>
              <a:buFont typeface="Space Mono"/>
              <a:buNone/>
            </a:pPr>
            <a:r>
              <a:rPr b="0" i="0" lang="en-US" sz="1800" u="none" cap="none" strike="noStrike">
                <a:solidFill>
                  <a:srgbClr val="F5F6F2"/>
                </a:solidFill>
                <a:latin typeface="Space Mono"/>
                <a:ea typeface="Space Mono"/>
                <a:cs typeface="Space Mono"/>
                <a:sym typeface="Space Mono"/>
              </a:rPr>
              <a:t>As tourism professionals, understanding the potential and challenges of AI-powered content creation is crucial to </a:t>
            </a:r>
            <a:r>
              <a:rPr lang="en-US" sz="1800">
                <a:solidFill>
                  <a:srgbClr val="F5F6F2"/>
                </a:solidFill>
                <a:latin typeface="Space Mono"/>
                <a:ea typeface="Space Mono"/>
                <a:cs typeface="Space Mono"/>
                <a:sym typeface="Space Mono"/>
              </a:rPr>
              <a:t>understanding</a:t>
            </a:r>
            <a:r>
              <a:rPr b="0" i="0" lang="en-US" sz="1800" u="none" cap="none" strike="noStrike">
                <a:solidFill>
                  <a:srgbClr val="F5F6F2"/>
                </a:solidFill>
                <a:latin typeface="Space Mono"/>
                <a:ea typeface="Space Mono"/>
                <a:cs typeface="Space Mono"/>
                <a:sym typeface="Space Mono"/>
              </a:rPr>
              <a:t> the evolving landscape of tourism marketing and delivering </a:t>
            </a:r>
            <a:r>
              <a:rPr lang="en-US" sz="1800">
                <a:solidFill>
                  <a:srgbClr val="F5F6F2"/>
                </a:solidFill>
                <a:latin typeface="Space Mono"/>
                <a:ea typeface="Space Mono"/>
                <a:cs typeface="Space Mono"/>
                <a:sym typeface="Space Mono"/>
              </a:rPr>
              <a:t>positive</a:t>
            </a:r>
            <a:r>
              <a:rPr b="0" i="0" lang="en-US" sz="1800" u="none" cap="none" strike="noStrike">
                <a:solidFill>
                  <a:srgbClr val="F5F6F2"/>
                </a:solidFill>
                <a:latin typeface="Space Mono"/>
                <a:ea typeface="Space Mono"/>
                <a:cs typeface="Space Mono"/>
                <a:sym typeface="Space Mono"/>
              </a:rPr>
              <a:t> experiences for travelers.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F1EB"/>
        </a:solidFill>
      </p:bgPr>
    </p:bg>
    <p:spTree>
      <p:nvGrpSpPr>
        <p:cNvPr id="266" name="Shape 266"/>
        <p:cNvGrpSpPr/>
        <p:nvPr/>
      </p:nvGrpSpPr>
      <p:grpSpPr>
        <a:xfrm>
          <a:off x="0" y="0"/>
          <a:ext cx="0" cy="0"/>
          <a:chOff x="0" y="0"/>
          <a:chExt cx="0" cy="0"/>
        </a:xfrm>
      </p:grpSpPr>
      <p:pic>
        <p:nvPicPr>
          <p:cNvPr id="267" name="Google Shape;267;p16"/>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268" name="Google Shape;268;p16"/>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AI Tools in Tourism Content Creation</a:t>
            </a:r>
            <a:endParaRPr b="0" i="0" sz="1800" u="none" cap="none" strike="noStrike">
              <a:solidFill>
                <a:schemeClr val="dk1"/>
              </a:solidFill>
              <a:latin typeface="Arial"/>
              <a:ea typeface="Arial"/>
              <a:cs typeface="Arial"/>
              <a:sym typeface="Arial"/>
            </a:endParaRPr>
          </a:p>
        </p:txBody>
      </p:sp>
      <p:sp>
        <p:nvSpPr>
          <p:cNvPr id="269" name="Google Shape;269;p16"/>
          <p:cNvSpPr/>
          <p:nvPr/>
        </p:nvSpPr>
        <p:spPr>
          <a:xfrm>
            <a:off x="1476006" y="1637890"/>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16"/>
          <p:cNvPicPr preferRelativeResize="0"/>
          <p:nvPr/>
        </p:nvPicPr>
        <p:blipFill rotWithShape="1">
          <a:blip r:embed="rId4">
            <a:alphaModFix/>
          </a:blip>
          <a:srcRect b="0" l="0" r="0" t="0"/>
          <a:stretch/>
        </p:blipFill>
        <p:spPr>
          <a:xfrm>
            <a:off x="1939114" y="2000570"/>
            <a:ext cx="504699" cy="704674"/>
          </a:xfrm>
          <a:prstGeom prst="rect">
            <a:avLst/>
          </a:prstGeom>
          <a:noFill/>
          <a:ln>
            <a:noFill/>
          </a:ln>
        </p:spPr>
      </p:pic>
      <p:sp>
        <p:nvSpPr>
          <p:cNvPr id="271" name="Google Shape;271;p16"/>
          <p:cNvSpPr/>
          <p:nvPr/>
        </p:nvSpPr>
        <p:spPr>
          <a:xfrm>
            <a:off x="393760" y="3154293"/>
            <a:ext cx="3592884"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Overview of AI tools</a:t>
            </a:r>
            <a:endParaRPr b="0" i="0" sz="1800" u="none" cap="none" strike="noStrike">
              <a:solidFill>
                <a:schemeClr val="dk1"/>
              </a:solidFill>
              <a:latin typeface="Arial"/>
              <a:ea typeface="Arial"/>
              <a:cs typeface="Arial"/>
              <a:sym typeface="Arial"/>
            </a:endParaRPr>
          </a:p>
        </p:txBody>
      </p:sp>
      <p:sp>
        <p:nvSpPr>
          <p:cNvPr id="272" name="Google Shape;272;p16"/>
          <p:cNvSpPr/>
          <p:nvPr/>
        </p:nvSpPr>
        <p:spPr>
          <a:xfrm>
            <a:off x="393760" y="3471218"/>
            <a:ext cx="3592884" cy="8531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 tools can generate texts (e.g., ChatGPT, Claude), visuals (e.g., DALL-E, Gemini), and even video content with minimal human intervention.</a:t>
            </a:r>
            <a:endParaRPr b="0" i="0" sz="1800" u="none" cap="none" strike="noStrike">
              <a:solidFill>
                <a:schemeClr val="dk1"/>
              </a:solidFill>
              <a:latin typeface="Arial"/>
              <a:ea typeface="Arial"/>
              <a:cs typeface="Arial"/>
              <a:sym typeface="Arial"/>
            </a:endParaRPr>
          </a:p>
        </p:txBody>
      </p:sp>
      <p:sp>
        <p:nvSpPr>
          <p:cNvPr id="273" name="Google Shape;273;p16"/>
          <p:cNvSpPr/>
          <p:nvPr/>
        </p:nvSpPr>
        <p:spPr>
          <a:xfrm>
            <a:off x="5380280" y="1637890"/>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16"/>
          <p:cNvPicPr preferRelativeResize="0"/>
          <p:nvPr/>
        </p:nvPicPr>
        <p:blipFill rotWithShape="1">
          <a:blip r:embed="rId5">
            <a:alphaModFix/>
          </a:blip>
          <a:srcRect b="0" l="0" r="0" t="0"/>
          <a:stretch/>
        </p:blipFill>
        <p:spPr>
          <a:xfrm>
            <a:off x="5784806" y="2000566"/>
            <a:ext cx="618970" cy="704674"/>
          </a:xfrm>
          <a:prstGeom prst="rect">
            <a:avLst/>
          </a:prstGeom>
          <a:noFill/>
          <a:ln>
            <a:noFill/>
          </a:ln>
        </p:spPr>
      </p:pic>
      <p:sp>
        <p:nvSpPr>
          <p:cNvPr id="275" name="Google Shape;275;p16"/>
          <p:cNvSpPr/>
          <p:nvPr/>
        </p:nvSpPr>
        <p:spPr>
          <a:xfrm>
            <a:off x="4298034" y="3154293"/>
            <a:ext cx="3592884"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Use cases in tourism</a:t>
            </a:r>
            <a:endParaRPr b="0" i="0" sz="1800" u="none" cap="none" strike="noStrike">
              <a:solidFill>
                <a:schemeClr val="dk1"/>
              </a:solidFill>
              <a:latin typeface="Arial"/>
              <a:ea typeface="Arial"/>
              <a:cs typeface="Arial"/>
              <a:sym typeface="Arial"/>
            </a:endParaRPr>
          </a:p>
        </p:txBody>
      </p:sp>
      <p:sp>
        <p:nvSpPr>
          <p:cNvPr id="276" name="Google Shape;276;p16"/>
          <p:cNvSpPr/>
          <p:nvPr/>
        </p:nvSpPr>
        <p:spPr>
          <a:xfrm>
            <a:off x="4298034" y="3471218"/>
            <a:ext cx="3592884" cy="8531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AI can be used to write travel blogs, generate personalized travel itineraries, and create other tourism-related content.</a:t>
            </a:r>
            <a:endParaRPr b="0" i="0" sz="1800" u="none" cap="none" strike="noStrike">
              <a:solidFill>
                <a:schemeClr val="dk1"/>
              </a:solidFill>
              <a:latin typeface="Arial"/>
              <a:ea typeface="Arial"/>
              <a:cs typeface="Arial"/>
              <a:sym typeface="Arial"/>
            </a:endParaRPr>
          </a:p>
        </p:txBody>
      </p:sp>
      <p:sp>
        <p:nvSpPr>
          <p:cNvPr id="277" name="Google Shape;277;p16"/>
          <p:cNvSpPr/>
          <p:nvPr/>
        </p:nvSpPr>
        <p:spPr>
          <a:xfrm>
            <a:off x="9284553" y="1637890"/>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16"/>
          <p:cNvPicPr preferRelativeResize="0"/>
          <p:nvPr/>
        </p:nvPicPr>
        <p:blipFill rotWithShape="1">
          <a:blip r:embed="rId6">
            <a:alphaModFix/>
          </a:blip>
          <a:srcRect b="0" l="0" r="0" t="0"/>
          <a:stretch/>
        </p:blipFill>
        <p:spPr>
          <a:xfrm>
            <a:off x="9647228" y="2092633"/>
            <a:ext cx="704674" cy="523744"/>
          </a:xfrm>
          <a:prstGeom prst="rect">
            <a:avLst/>
          </a:prstGeom>
          <a:noFill/>
          <a:ln>
            <a:noFill/>
          </a:ln>
        </p:spPr>
      </p:pic>
      <p:sp>
        <p:nvSpPr>
          <p:cNvPr id="279" name="Google Shape;279;p16"/>
          <p:cNvSpPr/>
          <p:nvPr/>
        </p:nvSpPr>
        <p:spPr>
          <a:xfrm>
            <a:off x="8254682" y="3154293"/>
            <a:ext cx="3488135" cy="460805"/>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Creativity of AI-generated content</a:t>
            </a:r>
            <a:endParaRPr b="0" i="0" sz="1800" u="none" cap="none" strike="noStrike">
              <a:solidFill>
                <a:schemeClr val="dk1"/>
              </a:solidFill>
              <a:latin typeface="Arial"/>
              <a:ea typeface="Arial"/>
              <a:cs typeface="Arial"/>
              <a:sym typeface="Arial"/>
            </a:endParaRPr>
          </a:p>
        </p:txBody>
      </p:sp>
      <p:sp>
        <p:nvSpPr>
          <p:cNvPr id="280" name="Google Shape;280;p16"/>
          <p:cNvSpPr/>
          <p:nvPr/>
        </p:nvSpPr>
        <p:spPr>
          <a:xfrm>
            <a:off x="8254682" y="3701620"/>
            <a:ext cx="3488135" cy="8531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Discussion on whether AI-generated content can match or exceed the creativity of human-generated content in the tourism industry.</a:t>
            </a:r>
            <a:endParaRPr b="0" i="0" sz="1800" u="none" cap="none" strike="noStrike">
              <a:solidFill>
                <a:schemeClr val="dk1"/>
              </a:solidFill>
              <a:latin typeface="Arial"/>
              <a:ea typeface="Arial"/>
              <a:cs typeface="Arial"/>
              <a:sym typeface="Arial"/>
            </a:endParaRPr>
          </a:p>
        </p:txBody>
      </p:sp>
      <p:sp>
        <p:nvSpPr>
          <p:cNvPr id="281" name="Google Shape;281;p16"/>
          <p:cNvSpPr/>
          <p:nvPr/>
        </p:nvSpPr>
        <p:spPr>
          <a:xfrm>
            <a:off x="0" y="5969005"/>
            <a:ext cx="12189000" cy="887400"/>
          </a:xfrm>
          <a:prstGeom prst="rect">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6"/>
          <p:cNvSpPr/>
          <p:nvPr/>
        </p:nvSpPr>
        <p:spPr>
          <a:xfrm>
            <a:off x="1475995" y="5234470"/>
            <a:ext cx="9856800" cy="1151700"/>
          </a:xfrm>
          <a:prstGeom prst="rect">
            <a:avLst/>
          </a:prstGeom>
          <a:noFill/>
          <a:ln>
            <a:noFill/>
          </a:ln>
        </p:spPr>
        <p:txBody>
          <a:bodyPr anchorCtr="0" anchor="ctr" bIns="0" lIns="0" spcFirstLastPara="1" rIns="0" wrap="square" tIns="0">
            <a:noAutofit/>
          </a:bodyPr>
          <a:lstStyle/>
          <a:p>
            <a:pPr indent="0" lvl="0" marL="0" marR="0" rtl="0" algn="ctr">
              <a:lnSpc>
                <a:spcPct val="126000"/>
              </a:lnSpc>
              <a:spcBef>
                <a:spcPts val="0"/>
              </a:spcBef>
              <a:spcAft>
                <a:spcPts val="0"/>
              </a:spcAft>
              <a:buClr>
                <a:srgbClr val="071023"/>
              </a:buClr>
              <a:buSzPts val="1800"/>
              <a:buFont typeface="Space Mono"/>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1023"/>
        </a:solidFill>
      </p:bgPr>
    </p:bg>
    <p:spTree>
      <p:nvGrpSpPr>
        <p:cNvPr id="287" name="Shape 287"/>
        <p:cNvGrpSpPr/>
        <p:nvPr/>
      </p:nvGrpSpPr>
      <p:grpSpPr>
        <a:xfrm>
          <a:off x="0" y="0"/>
          <a:ext cx="0" cy="0"/>
          <a:chOff x="0" y="0"/>
          <a:chExt cx="0" cy="0"/>
        </a:xfrm>
      </p:grpSpPr>
      <p:pic>
        <p:nvPicPr>
          <p:cNvPr id="288" name="Google Shape;288;p18"/>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289" name="Google Shape;289;p18"/>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F5F6F2"/>
              </a:buClr>
              <a:buSzPts val="3563"/>
              <a:buFont typeface="Poppins"/>
              <a:buNone/>
            </a:pPr>
            <a:r>
              <a:rPr b="0" i="0" lang="en-US" sz="3563" u="none" cap="none" strike="noStrike">
                <a:solidFill>
                  <a:srgbClr val="F5F6F2"/>
                </a:solidFill>
                <a:latin typeface="Poppins"/>
                <a:ea typeface="Poppins"/>
                <a:cs typeface="Poppins"/>
                <a:sym typeface="Poppins"/>
              </a:rPr>
              <a:t>Promotional Materials Analysis</a:t>
            </a:r>
            <a:endParaRPr b="0" i="0" sz="1800" u="none" cap="none" strike="noStrike">
              <a:solidFill>
                <a:schemeClr val="dk1"/>
              </a:solidFill>
              <a:latin typeface="Arial"/>
              <a:ea typeface="Arial"/>
              <a:cs typeface="Arial"/>
              <a:sym typeface="Arial"/>
            </a:endParaRPr>
          </a:p>
        </p:txBody>
      </p:sp>
      <p:sp>
        <p:nvSpPr>
          <p:cNvPr id="290" name="Google Shape;290;p18"/>
          <p:cNvSpPr/>
          <p:nvPr/>
        </p:nvSpPr>
        <p:spPr>
          <a:xfrm>
            <a:off x="987972" y="1566471"/>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8"/>
          <p:cNvSpPr/>
          <p:nvPr/>
        </p:nvSpPr>
        <p:spPr>
          <a:xfrm>
            <a:off x="419000" y="3082876"/>
            <a:ext cx="2566200" cy="794700"/>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F5F6F2"/>
              </a:buClr>
              <a:buSzPts val="1440"/>
              <a:buFont typeface="Space Mono"/>
              <a:buNone/>
            </a:pPr>
            <a:r>
              <a:rPr b="0" i="0" lang="en-US" sz="1440" u="none" cap="none" strike="noStrike">
                <a:solidFill>
                  <a:srgbClr val="F5F6F2"/>
                </a:solidFill>
                <a:latin typeface="Space Mono"/>
                <a:ea typeface="Space Mono"/>
                <a:cs typeface="Space Mono"/>
                <a:sym typeface="Space Mono"/>
              </a:rPr>
              <a:t>Analyzing Language Choice: lexi</a:t>
            </a:r>
            <a:r>
              <a:rPr lang="en-US" sz="1440">
                <a:solidFill>
                  <a:srgbClr val="F5F6F2"/>
                </a:solidFill>
                <a:latin typeface="Space Mono"/>
                <a:ea typeface="Space Mono"/>
                <a:cs typeface="Space Mono"/>
                <a:sym typeface="Space Mono"/>
              </a:rPr>
              <a:t>s and register</a:t>
            </a:r>
            <a:endParaRPr b="0" i="0" sz="1800" u="none" cap="none" strike="noStrike">
              <a:solidFill>
                <a:schemeClr val="dk1"/>
              </a:solidFill>
              <a:latin typeface="Arial"/>
              <a:ea typeface="Arial"/>
              <a:cs typeface="Arial"/>
              <a:sym typeface="Arial"/>
            </a:endParaRPr>
          </a:p>
        </p:txBody>
      </p:sp>
      <p:sp>
        <p:nvSpPr>
          <p:cNvPr id="292" name="Google Shape;292;p18"/>
          <p:cNvSpPr/>
          <p:nvPr/>
        </p:nvSpPr>
        <p:spPr>
          <a:xfrm>
            <a:off x="419000" y="3965575"/>
            <a:ext cx="2790000" cy="8532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FFFFFF"/>
              </a:buClr>
              <a:buSzPts val="1200"/>
              <a:buFont typeface="Space Mono"/>
              <a:buNone/>
            </a:pPr>
            <a:r>
              <a:rPr b="0" i="0" lang="en-US" sz="1100" u="none" cap="none" strike="noStrike">
                <a:solidFill>
                  <a:srgbClr val="FFFFFF"/>
                </a:solidFill>
                <a:latin typeface="Space Mono"/>
                <a:ea typeface="Space Mono"/>
                <a:cs typeface="Space Mono"/>
                <a:sym typeface="Space Mono"/>
              </a:rPr>
              <a:t>Examine the language used in promotional materials, including tone and targeted vocabulary (adjectives, action verbs, imperative stateme</a:t>
            </a:r>
            <a:r>
              <a:rPr lang="en-US" sz="1100">
                <a:solidFill>
                  <a:srgbClr val="FFFFFF"/>
                </a:solidFill>
                <a:latin typeface="Space Mono"/>
                <a:ea typeface="Space Mono"/>
                <a:cs typeface="Space Mono"/>
                <a:sym typeface="Space Mono"/>
              </a:rPr>
              <a:t>nts)</a:t>
            </a:r>
            <a:endParaRPr b="0" i="0" sz="1700" u="none" cap="none" strike="noStrike">
              <a:solidFill>
                <a:schemeClr val="dk1"/>
              </a:solidFill>
              <a:latin typeface="Arial"/>
              <a:ea typeface="Arial"/>
              <a:cs typeface="Arial"/>
              <a:sym typeface="Arial"/>
            </a:endParaRPr>
          </a:p>
        </p:txBody>
      </p:sp>
      <p:sp>
        <p:nvSpPr>
          <p:cNvPr id="293" name="Google Shape;293;p18"/>
          <p:cNvSpPr/>
          <p:nvPr/>
        </p:nvSpPr>
        <p:spPr>
          <a:xfrm>
            <a:off x="3916177" y="1566471"/>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4" name="Google Shape;294;p18"/>
          <p:cNvPicPr preferRelativeResize="0"/>
          <p:nvPr/>
        </p:nvPicPr>
        <p:blipFill rotWithShape="1">
          <a:blip r:embed="rId4">
            <a:alphaModFix/>
          </a:blip>
          <a:srcRect b="0" l="0" r="0" t="0"/>
          <a:stretch/>
        </p:blipFill>
        <p:spPr>
          <a:xfrm>
            <a:off x="4337441" y="1987734"/>
            <a:ext cx="580880" cy="580880"/>
          </a:xfrm>
          <a:prstGeom prst="rect">
            <a:avLst/>
          </a:prstGeom>
          <a:noFill/>
          <a:ln>
            <a:noFill/>
          </a:ln>
        </p:spPr>
      </p:pic>
      <p:sp>
        <p:nvSpPr>
          <p:cNvPr id="295" name="Google Shape;295;p18"/>
          <p:cNvSpPr/>
          <p:nvPr/>
        </p:nvSpPr>
        <p:spPr>
          <a:xfrm>
            <a:off x="3347200" y="3082873"/>
            <a:ext cx="2566346" cy="460805"/>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F5F6F2"/>
              </a:buClr>
              <a:buSzPts val="1440"/>
              <a:buFont typeface="Space Mono"/>
              <a:buNone/>
            </a:pPr>
            <a:r>
              <a:rPr b="0" i="0" lang="en-US" sz="1440" u="none" cap="none" strike="noStrike">
                <a:solidFill>
                  <a:srgbClr val="F5F6F2"/>
                </a:solidFill>
                <a:latin typeface="Space Mono"/>
                <a:ea typeface="Space Mono"/>
                <a:cs typeface="Space Mono"/>
                <a:sym typeface="Space Mono"/>
              </a:rPr>
              <a:t>Evaluating Design Elements</a:t>
            </a:r>
            <a:endParaRPr b="0" i="0" sz="1800" u="none" cap="none" strike="noStrike">
              <a:solidFill>
                <a:schemeClr val="dk1"/>
              </a:solidFill>
              <a:latin typeface="Arial"/>
              <a:ea typeface="Arial"/>
              <a:cs typeface="Arial"/>
              <a:sym typeface="Arial"/>
            </a:endParaRPr>
          </a:p>
        </p:txBody>
      </p:sp>
      <p:sp>
        <p:nvSpPr>
          <p:cNvPr id="296" name="Google Shape;296;p18"/>
          <p:cNvSpPr/>
          <p:nvPr/>
        </p:nvSpPr>
        <p:spPr>
          <a:xfrm>
            <a:off x="3347200" y="3965578"/>
            <a:ext cx="2566200" cy="7311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FFFFFF"/>
              </a:buClr>
              <a:buSzPts val="1200"/>
              <a:buFont typeface="Space Mono"/>
              <a:buNone/>
            </a:pPr>
            <a:r>
              <a:rPr b="0" i="0" lang="en-US" sz="1200" u="none" cap="none" strike="noStrike">
                <a:solidFill>
                  <a:srgbClr val="FFFFFF"/>
                </a:solidFill>
                <a:latin typeface="Space Mono"/>
                <a:ea typeface="Space Mono"/>
                <a:cs typeface="Space Mono"/>
                <a:sym typeface="Space Mono"/>
              </a:rPr>
              <a:t>Assess the visual aspects of the materials, such as layout, color schemes, imagery, and overall aesthetics.</a:t>
            </a:r>
            <a:endParaRPr b="0" i="0" sz="1800" u="none" cap="none" strike="noStrike">
              <a:solidFill>
                <a:schemeClr val="dk1"/>
              </a:solidFill>
              <a:latin typeface="Arial"/>
              <a:ea typeface="Arial"/>
              <a:cs typeface="Arial"/>
              <a:sym typeface="Arial"/>
            </a:endParaRPr>
          </a:p>
        </p:txBody>
      </p:sp>
      <p:sp>
        <p:nvSpPr>
          <p:cNvPr id="297" name="Google Shape;297;p18"/>
          <p:cNvSpPr/>
          <p:nvPr/>
        </p:nvSpPr>
        <p:spPr>
          <a:xfrm>
            <a:off x="6844382" y="1566471"/>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8" name="Google Shape;298;p18"/>
          <p:cNvPicPr preferRelativeResize="0"/>
          <p:nvPr/>
        </p:nvPicPr>
        <p:blipFill rotWithShape="1">
          <a:blip r:embed="rId5">
            <a:alphaModFix/>
          </a:blip>
          <a:srcRect b="0" l="0" r="0" t="0"/>
          <a:stretch/>
        </p:blipFill>
        <p:spPr>
          <a:xfrm>
            <a:off x="7257265" y="1979362"/>
            <a:ext cx="609448" cy="609448"/>
          </a:xfrm>
          <a:prstGeom prst="rect">
            <a:avLst/>
          </a:prstGeom>
          <a:noFill/>
          <a:ln>
            <a:noFill/>
          </a:ln>
        </p:spPr>
      </p:pic>
      <p:sp>
        <p:nvSpPr>
          <p:cNvPr id="299" name="Google Shape;299;p18"/>
          <p:cNvSpPr/>
          <p:nvPr/>
        </p:nvSpPr>
        <p:spPr>
          <a:xfrm>
            <a:off x="6322543" y="3082873"/>
            <a:ext cx="2472072" cy="460805"/>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F5F6F2"/>
              </a:buClr>
              <a:buSzPts val="1440"/>
              <a:buFont typeface="Space Mono"/>
              <a:buNone/>
            </a:pPr>
            <a:r>
              <a:rPr b="0" i="0" lang="en-US" sz="1440" u="none" cap="none" strike="noStrike">
                <a:solidFill>
                  <a:srgbClr val="F5F6F2"/>
                </a:solidFill>
                <a:latin typeface="Space Mono"/>
                <a:ea typeface="Space Mono"/>
                <a:cs typeface="Space Mono"/>
                <a:sym typeface="Space Mono"/>
              </a:rPr>
              <a:t>Identifying Audience Targeting</a:t>
            </a:r>
            <a:endParaRPr b="0" i="0" sz="1800" u="none" cap="none" strike="noStrike">
              <a:solidFill>
                <a:schemeClr val="dk1"/>
              </a:solidFill>
              <a:latin typeface="Arial"/>
              <a:ea typeface="Arial"/>
              <a:cs typeface="Arial"/>
              <a:sym typeface="Arial"/>
            </a:endParaRPr>
          </a:p>
        </p:txBody>
      </p:sp>
      <p:sp>
        <p:nvSpPr>
          <p:cNvPr id="300" name="Google Shape;300;p18"/>
          <p:cNvSpPr/>
          <p:nvPr/>
        </p:nvSpPr>
        <p:spPr>
          <a:xfrm>
            <a:off x="6051600" y="3901950"/>
            <a:ext cx="3100800" cy="14283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FFFFFF"/>
              </a:buClr>
              <a:buSzPts val="1200"/>
              <a:buFont typeface="Space Mono"/>
              <a:buNone/>
            </a:pPr>
            <a:r>
              <a:rPr b="0" i="0" lang="en-US" sz="1100" u="none" cap="none" strike="noStrike">
                <a:solidFill>
                  <a:srgbClr val="FFFFFF"/>
                </a:solidFill>
                <a:latin typeface="Space Mono"/>
                <a:ea typeface="Space Mono"/>
                <a:cs typeface="Space Mono"/>
                <a:sym typeface="Space Mono"/>
              </a:rPr>
              <a:t>Determine the target audience (demographi</a:t>
            </a:r>
            <a:r>
              <a:rPr lang="en-US" sz="1100">
                <a:solidFill>
                  <a:srgbClr val="FFFFFF"/>
                </a:solidFill>
                <a:latin typeface="Space Mono"/>
                <a:ea typeface="Space Mono"/>
                <a:cs typeface="Space Mono"/>
                <a:sym typeface="Space Mono"/>
              </a:rPr>
              <a:t>cs or persona) </a:t>
            </a:r>
            <a:r>
              <a:rPr b="0" i="0" lang="en-US" sz="1100" u="none" cap="none" strike="noStrike">
                <a:solidFill>
                  <a:srgbClr val="FFFFFF"/>
                </a:solidFill>
                <a:latin typeface="Space Mono"/>
                <a:ea typeface="Space Mono"/>
                <a:cs typeface="Space Mono"/>
                <a:sym typeface="Space Mono"/>
              </a:rPr>
              <a:t>for the promotional content and how it is tailored to their preferences</a:t>
            </a:r>
            <a:r>
              <a:rPr lang="en-US" sz="1100">
                <a:solidFill>
                  <a:srgbClr val="FFFFFF"/>
                </a:solidFill>
                <a:latin typeface="Space Mono"/>
                <a:ea typeface="Space Mono"/>
                <a:cs typeface="Space Mono"/>
                <a:sym typeface="Space Mono"/>
              </a:rPr>
              <a:t>/</a:t>
            </a:r>
            <a:r>
              <a:rPr b="0" i="0" lang="en-US" sz="1100" u="none" cap="none" strike="noStrike">
                <a:solidFill>
                  <a:srgbClr val="FFFFFF"/>
                </a:solidFill>
                <a:latin typeface="Space Mono"/>
                <a:ea typeface="Space Mono"/>
                <a:cs typeface="Space Mono"/>
                <a:sym typeface="Space Mono"/>
              </a:rPr>
              <a:t>needs. I</a:t>
            </a:r>
            <a:r>
              <a:rPr lang="en-US" sz="1100">
                <a:solidFill>
                  <a:srgbClr val="FFFFFF"/>
                </a:solidFill>
                <a:latin typeface="Space Mono"/>
                <a:ea typeface="Space Mono"/>
                <a:cs typeface="Space Mono"/>
                <a:sym typeface="Space Mono"/>
              </a:rPr>
              <a:t>t can b</a:t>
            </a:r>
            <a:r>
              <a:rPr lang="en-US" sz="1100">
                <a:solidFill>
                  <a:schemeClr val="lt1"/>
                </a:solidFill>
                <a:latin typeface="Space Mono"/>
                <a:ea typeface="Space Mono"/>
                <a:cs typeface="Space Mono"/>
                <a:sym typeface="Space Mono"/>
              </a:rPr>
              <a:t>e y</a:t>
            </a:r>
            <a:r>
              <a:rPr lang="en-US" sz="1100">
                <a:solidFill>
                  <a:schemeClr val="lt1"/>
                </a:solidFill>
                <a:latin typeface="Space Mono"/>
                <a:ea typeface="Space Mono"/>
                <a:cs typeface="Space Mono"/>
                <a:sym typeface="Space Mono"/>
              </a:rPr>
              <a:t>oung adventure-seekers, luxury travelers, or families.</a:t>
            </a:r>
            <a:endParaRPr sz="1100">
              <a:solidFill>
                <a:schemeClr val="lt1"/>
              </a:solidFill>
            </a:endParaRPr>
          </a:p>
          <a:p>
            <a:pPr indent="0" lvl="0" marL="0" marR="0" rtl="0" algn="ctr">
              <a:lnSpc>
                <a:spcPct val="140000"/>
              </a:lnSpc>
              <a:spcBef>
                <a:spcPts val="0"/>
              </a:spcBef>
              <a:spcAft>
                <a:spcPts val="0"/>
              </a:spcAft>
              <a:buClr>
                <a:srgbClr val="FFFFFF"/>
              </a:buClr>
              <a:buSzPts val="1200"/>
              <a:buFont typeface="Space Mono"/>
              <a:buNone/>
            </a:pPr>
            <a:r>
              <a:t/>
            </a:r>
            <a:endParaRPr sz="1100">
              <a:solidFill>
                <a:srgbClr val="FFFFFF"/>
              </a:solidFill>
              <a:latin typeface="Space Mono"/>
              <a:ea typeface="Space Mono"/>
              <a:cs typeface="Space Mono"/>
              <a:sym typeface="Space Mono"/>
            </a:endParaRPr>
          </a:p>
        </p:txBody>
      </p:sp>
      <p:sp>
        <p:nvSpPr>
          <p:cNvPr id="301" name="Google Shape;301;p18"/>
          <p:cNvSpPr/>
          <p:nvPr/>
        </p:nvSpPr>
        <p:spPr>
          <a:xfrm>
            <a:off x="9772587" y="1566471"/>
            <a:ext cx="1428393" cy="1428393"/>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2" name="Google Shape;302;p18"/>
          <p:cNvPicPr preferRelativeResize="0"/>
          <p:nvPr/>
        </p:nvPicPr>
        <p:blipFill rotWithShape="1">
          <a:blip r:embed="rId6">
            <a:alphaModFix/>
          </a:blip>
          <a:srcRect b="0" l="0" r="0" t="0"/>
          <a:stretch/>
        </p:blipFill>
        <p:spPr>
          <a:xfrm>
            <a:off x="10151995" y="2004472"/>
            <a:ext cx="647538" cy="580880"/>
          </a:xfrm>
          <a:prstGeom prst="rect">
            <a:avLst/>
          </a:prstGeom>
          <a:noFill/>
          <a:ln>
            <a:noFill/>
          </a:ln>
        </p:spPr>
      </p:pic>
      <p:sp>
        <p:nvSpPr>
          <p:cNvPr id="303" name="Google Shape;303;p18"/>
          <p:cNvSpPr/>
          <p:nvPr/>
        </p:nvSpPr>
        <p:spPr>
          <a:xfrm>
            <a:off x="9203611" y="3082873"/>
            <a:ext cx="2566346" cy="460805"/>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F5F6F2"/>
              </a:buClr>
              <a:buSzPts val="1440"/>
              <a:buFont typeface="Space Mono"/>
              <a:buNone/>
            </a:pPr>
            <a:r>
              <a:rPr b="0" i="0" lang="en-US" sz="1440" u="none" cap="none" strike="noStrike">
                <a:solidFill>
                  <a:srgbClr val="F5F6F2"/>
                </a:solidFill>
                <a:latin typeface="Space Mono"/>
                <a:ea typeface="Space Mono"/>
                <a:cs typeface="Space Mono"/>
                <a:sym typeface="Space Mono"/>
              </a:rPr>
              <a:t>Analyzing Emotional Appeal</a:t>
            </a:r>
            <a:endParaRPr b="0" i="0" sz="1800" u="none" cap="none" strike="noStrike">
              <a:solidFill>
                <a:schemeClr val="dk1"/>
              </a:solidFill>
              <a:latin typeface="Arial"/>
              <a:ea typeface="Arial"/>
              <a:cs typeface="Arial"/>
              <a:sym typeface="Arial"/>
            </a:endParaRPr>
          </a:p>
        </p:txBody>
      </p:sp>
      <p:sp>
        <p:nvSpPr>
          <p:cNvPr id="304" name="Google Shape;304;p18"/>
          <p:cNvSpPr/>
          <p:nvPr/>
        </p:nvSpPr>
        <p:spPr>
          <a:xfrm>
            <a:off x="9203600" y="3901952"/>
            <a:ext cx="2566200" cy="7947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FFFFFF"/>
              </a:buClr>
              <a:buSzPts val="1200"/>
              <a:buFont typeface="Space Mono"/>
              <a:buNone/>
            </a:pPr>
            <a:r>
              <a:rPr b="0" i="0" lang="en-US" sz="1200" u="none" cap="none" strike="noStrike">
                <a:solidFill>
                  <a:srgbClr val="FFFFFF"/>
                </a:solidFill>
                <a:latin typeface="Space Mono"/>
                <a:ea typeface="Space Mono"/>
                <a:cs typeface="Space Mono"/>
                <a:sym typeface="Space Mono"/>
              </a:rPr>
              <a:t>Examine the use of emotional triggers, such as adventure, relaxation, or exclusivity, to engage the audience.</a:t>
            </a:r>
            <a:endParaRPr b="0" i="0" sz="1800" u="none" cap="none" strike="noStrike">
              <a:solidFill>
                <a:schemeClr val="dk1"/>
              </a:solidFill>
              <a:latin typeface="Arial"/>
              <a:ea typeface="Arial"/>
              <a:cs typeface="Arial"/>
              <a:sym typeface="Arial"/>
            </a:endParaRPr>
          </a:p>
        </p:txBody>
      </p:sp>
      <p:sp>
        <p:nvSpPr>
          <p:cNvPr id="305" name="Google Shape;305;p18"/>
          <p:cNvSpPr/>
          <p:nvPr/>
        </p:nvSpPr>
        <p:spPr>
          <a:xfrm>
            <a:off x="0" y="5351712"/>
            <a:ext cx="12188952" cy="1504574"/>
          </a:xfrm>
          <a:prstGeom prst="rect">
            <a:avLst/>
          </a:prstGeom>
          <a:solidFill>
            <a:srgbClr val="F3AE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8"/>
          <p:cNvSpPr/>
          <p:nvPr/>
        </p:nvSpPr>
        <p:spPr>
          <a:xfrm>
            <a:off x="694275" y="6002875"/>
            <a:ext cx="10250100" cy="524700"/>
          </a:xfrm>
          <a:prstGeom prst="rect">
            <a:avLst/>
          </a:prstGeom>
          <a:noFill/>
          <a:ln>
            <a:noFill/>
          </a:ln>
        </p:spPr>
        <p:txBody>
          <a:bodyPr anchorCtr="0" anchor="ctr" bIns="0" lIns="0" spcFirstLastPara="1" rIns="0" wrap="square" tIns="0">
            <a:noAutofit/>
          </a:bodyPr>
          <a:lstStyle/>
          <a:p>
            <a:pPr indent="0" lvl="0" marL="0" rtl="0" algn="ctr">
              <a:lnSpc>
                <a:spcPct val="126000"/>
              </a:lnSpc>
              <a:spcBef>
                <a:spcPts val="0"/>
              </a:spcBef>
              <a:spcAft>
                <a:spcPts val="0"/>
              </a:spcAft>
              <a:buClr>
                <a:srgbClr val="F5F6F2"/>
              </a:buClr>
              <a:buSzPts val="1800"/>
              <a:buFont typeface="Space Mono"/>
              <a:buNone/>
            </a:pPr>
            <a:r>
              <a:rPr lang="en-US" sz="1700">
                <a:solidFill>
                  <a:schemeClr val="dk1"/>
                </a:solidFill>
                <a:latin typeface="Space Mono"/>
                <a:ea typeface="Space Mono"/>
                <a:cs typeface="Space Mono"/>
                <a:sym typeface="Space Mono"/>
              </a:rPr>
              <a:t>By analyzing the key features of both traditional and AI-generated promotional materials, we can gain valuable insights into effective tourism marketing strategies and develop a critical eye for assessing the quality and impact of content.</a:t>
            </a:r>
            <a:endParaRPr sz="1700">
              <a:solidFill>
                <a:schemeClr val="dk1"/>
              </a:solidFill>
            </a:endParaRPr>
          </a:p>
          <a:p>
            <a:pPr indent="0" lvl="0" marL="0" marR="0" rtl="0" algn="ctr">
              <a:lnSpc>
                <a:spcPct val="126000"/>
              </a:lnSpc>
              <a:spcBef>
                <a:spcPts val="0"/>
              </a:spcBef>
              <a:spcAft>
                <a:spcPts val="0"/>
              </a:spcAft>
              <a:buClr>
                <a:srgbClr val="071023"/>
              </a:buClr>
              <a:buSzPts val="1800"/>
              <a:buFont typeface="Space Mono"/>
              <a:buNone/>
            </a:pPr>
            <a:r>
              <a:t/>
            </a:r>
            <a:endParaRPr sz="1800">
              <a:solidFill>
                <a:srgbClr val="071023"/>
              </a:solidFill>
              <a:latin typeface="Space Mono"/>
              <a:ea typeface="Space Mono"/>
              <a:cs typeface="Space Mono"/>
              <a:sym typeface="Space Mono"/>
            </a:endParaRPr>
          </a:p>
        </p:txBody>
      </p:sp>
      <p:pic>
        <p:nvPicPr>
          <p:cNvPr id="307" name="Google Shape;307;p18"/>
          <p:cNvPicPr preferRelativeResize="0"/>
          <p:nvPr/>
        </p:nvPicPr>
        <p:blipFill rotWithShape="1">
          <a:blip r:embed="rId7">
            <a:alphaModFix/>
          </a:blip>
          <a:srcRect b="0" l="0" r="0" t="0"/>
          <a:stretch/>
        </p:blipFill>
        <p:spPr>
          <a:xfrm>
            <a:off x="1394024" y="1979339"/>
            <a:ext cx="609450" cy="6094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7"/>
        </a:solidFill>
      </p:bgPr>
    </p:bg>
    <p:spTree>
      <p:nvGrpSpPr>
        <p:cNvPr id="312" name="Shape 312"/>
        <p:cNvGrpSpPr/>
        <p:nvPr/>
      </p:nvGrpSpPr>
      <p:grpSpPr>
        <a:xfrm>
          <a:off x="0" y="0"/>
          <a:ext cx="0" cy="0"/>
          <a:chOff x="0" y="0"/>
          <a:chExt cx="0" cy="0"/>
        </a:xfrm>
      </p:grpSpPr>
      <p:pic>
        <p:nvPicPr>
          <p:cNvPr id="313" name="Google Shape;313;p19"/>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314" name="Google Shape;314;p19"/>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Multimodal Analysis in Tourism Communication</a:t>
            </a:r>
            <a:endParaRPr b="0" i="0" sz="1800" u="none" cap="none" strike="noStrike">
              <a:solidFill>
                <a:schemeClr val="dk1"/>
              </a:solidFill>
              <a:latin typeface="Arial"/>
              <a:ea typeface="Arial"/>
              <a:cs typeface="Arial"/>
              <a:sym typeface="Arial"/>
            </a:endParaRPr>
          </a:p>
        </p:txBody>
      </p:sp>
      <p:sp>
        <p:nvSpPr>
          <p:cNvPr id="315" name="Google Shape;315;p19"/>
          <p:cNvSpPr/>
          <p:nvPr/>
        </p:nvSpPr>
        <p:spPr>
          <a:xfrm>
            <a:off x="1095101" y="1728355"/>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6" name="Google Shape;316;p19"/>
          <p:cNvPicPr preferRelativeResize="0"/>
          <p:nvPr/>
        </p:nvPicPr>
        <p:blipFill rotWithShape="1">
          <a:blip r:embed="rId4">
            <a:alphaModFix/>
          </a:blip>
          <a:srcRect b="0" l="0" r="0" t="0"/>
          <a:stretch/>
        </p:blipFill>
        <p:spPr>
          <a:xfrm>
            <a:off x="1297369" y="1938986"/>
            <a:ext cx="304724" cy="295201"/>
          </a:xfrm>
          <a:prstGeom prst="rect">
            <a:avLst/>
          </a:prstGeom>
          <a:noFill/>
          <a:ln>
            <a:noFill/>
          </a:ln>
        </p:spPr>
      </p:pic>
      <p:sp>
        <p:nvSpPr>
          <p:cNvPr id="317" name="Google Shape;317;p19"/>
          <p:cNvSpPr/>
          <p:nvPr/>
        </p:nvSpPr>
        <p:spPr>
          <a:xfrm>
            <a:off x="1999750" y="1673526"/>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What is Multimodal Analysis?</a:t>
            </a:r>
            <a:endParaRPr b="0" i="0" sz="1800" u="none" cap="none" strike="noStrike">
              <a:solidFill>
                <a:schemeClr val="dk1"/>
              </a:solidFill>
              <a:latin typeface="Arial"/>
              <a:ea typeface="Arial"/>
              <a:cs typeface="Arial"/>
              <a:sym typeface="Arial"/>
            </a:endParaRPr>
          </a:p>
        </p:txBody>
      </p:sp>
      <p:sp>
        <p:nvSpPr>
          <p:cNvPr id="318" name="Google Shape;318;p19"/>
          <p:cNvSpPr/>
          <p:nvPr/>
        </p:nvSpPr>
        <p:spPr>
          <a:xfrm>
            <a:off x="1999750" y="1990451"/>
            <a:ext cx="4242327" cy="639875"/>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Examines how different modes of communication (text, visuals, audio) interact to create a cohesive message</a:t>
            </a:r>
            <a:endParaRPr b="0" i="0" sz="1800" u="none" cap="none" strike="noStrike">
              <a:solidFill>
                <a:schemeClr val="dk1"/>
              </a:solidFill>
              <a:latin typeface="Arial"/>
              <a:ea typeface="Arial"/>
              <a:cs typeface="Arial"/>
              <a:sym typeface="Arial"/>
            </a:endParaRPr>
          </a:p>
        </p:txBody>
      </p:sp>
      <p:sp>
        <p:nvSpPr>
          <p:cNvPr id="319" name="Google Shape;319;p19"/>
          <p:cNvSpPr/>
          <p:nvPr/>
        </p:nvSpPr>
        <p:spPr>
          <a:xfrm>
            <a:off x="1095101" y="3061522"/>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19"/>
          <p:cNvPicPr preferRelativeResize="0"/>
          <p:nvPr/>
        </p:nvPicPr>
        <p:blipFill rotWithShape="1">
          <a:blip r:embed="rId5">
            <a:alphaModFix/>
          </a:blip>
          <a:srcRect b="0" l="0" r="0" t="0"/>
          <a:stretch/>
        </p:blipFill>
        <p:spPr>
          <a:xfrm>
            <a:off x="1268061" y="3259601"/>
            <a:ext cx="380905" cy="323769"/>
          </a:xfrm>
          <a:prstGeom prst="rect">
            <a:avLst/>
          </a:prstGeom>
          <a:noFill/>
          <a:ln>
            <a:noFill/>
          </a:ln>
        </p:spPr>
      </p:pic>
      <p:sp>
        <p:nvSpPr>
          <p:cNvPr id="321" name="Google Shape;321;p19"/>
          <p:cNvSpPr/>
          <p:nvPr/>
        </p:nvSpPr>
        <p:spPr>
          <a:xfrm>
            <a:off x="1999750" y="3006692"/>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Modes of Communication</a:t>
            </a:r>
            <a:endParaRPr b="0" i="0" sz="1800" u="none" cap="none" strike="noStrike">
              <a:solidFill>
                <a:schemeClr val="dk1"/>
              </a:solidFill>
              <a:latin typeface="Arial"/>
              <a:ea typeface="Arial"/>
              <a:cs typeface="Arial"/>
              <a:sym typeface="Arial"/>
            </a:endParaRPr>
          </a:p>
        </p:txBody>
      </p:sp>
      <p:sp>
        <p:nvSpPr>
          <p:cNvPr id="322" name="Google Shape;322;p19"/>
          <p:cNvSpPr/>
          <p:nvPr/>
        </p:nvSpPr>
        <p:spPr>
          <a:xfrm>
            <a:off x="1999750" y="3323617"/>
            <a:ext cx="4242327" cy="639875"/>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Explores the interplay between written content, images, videos, and other media used in tourism advertising</a:t>
            </a:r>
            <a:endParaRPr b="0" i="0" sz="1800" u="none" cap="none" strike="noStrike">
              <a:solidFill>
                <a:schemeClr val="dk1"/>
              </a:solidFill>
              <a:latin typeface="Arial"/>
              <a:ea typeface="Arial"/>
              <a:cs typeface="Arial"/>
              <a:sym typeface="Arial"/>
            </a:endParaRPr>
          </a:p>
        </p:txBody>
      </p:sp>
      <p:sp>
        <p:nvSpPr>
          <p:cNvPr id="323" name="Google Shape;323;p19"/>
          <p:cNvSpPr/>
          <p:nvPr/>
        </p:nvSpPr>
        <p:spPr>
          <a:xfrm>
            <a:off x="6332541" y="1728355"/>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4" name="Google Shape;324;p19"/>
          <p:cNvPicPr preferRelativeResize="0"/>
          <p:nvPr/>
        </p:nvPicPr>
        <p:blipFill rotWithShape="1">
          <a:blip r:embed="rId6">
            <a:alphaModFix/>
          </a:blip>
          <a:srcRect b="0" l="0" r="0" t="0"/>
          <a:stretch/>
        </p:blipFill>
        <p:spPr>
          <a:xfrm>
            <a:off x="6534809" y="1905506"/>
            <a:ext cx="314246" cy="371382"/>
          </a:xfrm>
          <a:prstGeom prst="rect">
            <a:avLst/>
          </a:prstGeom>
          <a:noFill/>
          <a:ln>
            <a:noFill/>
          </a:ln>
        </p:spPr>
      </p:pic>
      <p:sp>
        <p:nvSpPr>
          <p:cNvPr id="325" name="Google Shape;325;p19"/>
          <p:cNvSpPr/>
          <p:nvPr/>
        </p:nvSpPr>
        <p:spPr>
          <a:xfrm>
            <a:off x="7237190" y="1673526"/>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Impact on Audience Perception</a:t>
            </a:r>
            <a:endParaRPr b="0" i="0" sz="1800" u="none" cap="none" strike="noStrike">
              <a:solidFill>
                <a:schemeClr val="dk1"/>
              </a:solidFill>
              <a:latin typeface="Arial"/>
              <a:ea typeface="Arial"/>
              <a:cs typeface="Arial"/>
              <a:sym typeface="Arial"/>
            </a:endParaRPr>
          </a:p>
        </p:txBody>
      </p:sp>
      <p:sp>
        <p:nvSpPr>
          <p:cNvPr id="326" name="Google Shape;326;p19"/>
          <p:cNvSpPr/>
          <p:nvPr/>
        </p:nvSpPr>
        <p:spPr>
          <a:xfrm>
            <a:off x="7237190" y="1990451"/>
            <a:ext cx="4242327" cy="853167"/>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Analyzes how the combination of communication modes affects the way tourists perceive and engage with a destination</a:t>
            </a:r>
            <a:endParaRPr b="0" i="0" sz="1800" u="none" cap="none" strike="noStrike">
              <a:solidFill>
                <a:schemeClr val="dk1"/>
              </a:solidFill>
              <a:latin typeface="Arial"/>
              <a:ea typeface="Arial"/>
              <a:cs typeface="Arial"/>
              <a:sym typeface="Arial"/>
            </a:endParaRPr>
          </a:p>
        </p:txBody>
      </p:sp>
      <p:sp>
        <p:nvSpPr>
          <p:cNvPr id="327" name="Google Shape;327;p19"/>
          <p:cNvSpPr/>
          <p:nvPr/>
        </p:nvSpPr>
        <p:spPr>
          <a:xfrm>
            <a:off x="6332541" y="3280542"/>
            <a:ext cx="714196" cy="714196"/>
          </a:xfrm>
          <a:prstGeom prst="ellipse">
            <a:avLst/>
          </a:prstGeom>
          <a:solidFill>
            <a:srgbClr val="B9D5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8" name="Google Shape;328;p19"/>
          <p:cNvPicPr preferRelativeResize="0"/>
          <p:nvPr/>
        </p:nvPicPr>
        <p:blipFill rotWithShape="1">
          <a:blip r:embed="rId7">
            <a:alphaModFix/>
          </a:blip>
          <a:srcRect b="0" l="0" r="0" t="0"/>
          <a:stretch/>
        </p:blipFill>
        <p:spPr>
          <a:xfrm>
            <a:off x="6501330" y="3482805"/>
            <a:ext cx="380905" cy="314246"/>
          </a:xfrm>
          <a:prstGeom prst="rect">
            <a:avLst/>
          </a:prstGeom>
          <a:noFill/>
          <a:ln>
            <a:noFill/>
          </a:ln>
        </p:spPr>
      </p:pic>
      <p:sp>
        <p:nvSpPr>
          <p:cNvPr id="329" name="Google Shape;329;p19"/>
          <p:cNvSpPr/>
          <p:nvPr/>
        </p:nvSpPr>
        <p:spPr>
          <a:xfrm>
            <a:off x="7237190" y="3225713"/>
            <a:ext cx="4242327" cy="230403"/>
          </a:xfrm>
          <a:prstGeom prst="rect">
            <a:avLst/>
          </a:prstGeom>
          <a:noFill/>
          <a:ln>
            <a:noFill/>
          </a:ln>
        </p:spPr>
        <p:txBody>
          <a:bodyPr anchorCtr="0" anchor="t" bIns="0" lIns="0" spcFirstLastPara="1" rIns="0" wrap="square" tIns="0">
            <a:noAutofit/>
          </a:bodyPr>
          <a:lstStyle/>
          <a:p>
            <a:pPr indent="0" lvl="0" marL="0" marR="0" rtl="0" algn="l">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Practical Application</a:t>
            </a:r>
            <a:endParaRPr b="0" i="0" sz="1800" u="none" cap="none" strike="noStrike">
              <a:solidFill>
                <a:schemeClr val="dk1"/>
              </a:solidFill>
              <a:latin typeface="Arial"/>
              <a:ea typeface="Arial"/>
              <a:cs typeface="Arial"/>
              <a:sym typeface="Arial"/>
            </a:endParaRPr>
          </a:p>
        </p:txBody>
      </p:sp>
      <p:sp>
        <p:nvSpPr>
          <p:cNvPr id="330" name="Google Shape;330;p19"/>
          <p:cNvSpPr/>
          <p:nvPr/>
        </p:nvSpPr>
        <p:spPr>
          <a:xfrm>
            <a:off x="7237190" y="3542637"/>
            <a:ext cx="4242327" cy="639875"/>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Evaluating tourism promotional materials through a multimodal lens to understand their effectiveness</a:t>
            </a:r>
            <a:endParaRPr b="0" i="0" sz="1800" u="none" cap="none" strike="noStrike">
              <a:solidFill>
                <a:schemeClr val="dk1"/>
              </a:solidFill>
              <a:latin typeface="Arial"/>
              <a:ea typeface="Arial"/>
              <a:cs typeface="Arial"/>
              <a:sym typeface="Arial"/>
            </a:endParaRPr>
          </a:p>
        </p:txBody>
      </p:sp>
      <p:sp>
        <p:nvSpPr>
          <p:cNvPr id="331" name="Google Shape;331;p19"/>
          <p:cNvSpPr/>
          <p:nvPr/>
        </p:nvSpPr>
        <p:spPr>
          <a:xfrm>
            <a:off x="0" y="4780355"/>
            <a:ext cx="12188952" cy="2075931"/>
          </a:xfrm>
          <a:prstGeom prst="rect">
            <a:avLst/>
          </a:prstGeom>
          <a:solidFill>
            <a:srgbClr val="F66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9"/>
          <p:cNvSpPr/>
          <p:nvPr/>
        </p:nvSpPr>
        <p:spPr>
          <a:xfrm>
            <a:off x="580880" y="5092741"/>
            <a:ext cx="11027193" cy="1439552"/>
          </a:xfrm>
          <a:prstGeom prst="rect">
            <a:avLst/>
          </a:prstGeom>
          <a:noFill/>
          <a:ln>
            <a:noFill/>
          </a:ln>
        </p:spPr>
        <p:txBody>
          <a:bodyPr anchorCtr="0" anchor="ctr" bIns="0" lIns="0" spcFirstLastPara="1" rIns="0" wrap="square" tIns="0">
            <a:noAutofit/>
          </a:bodyPr>
          <a:lstStyle/>
          <a:p>
            <a:pPr indent="0" lvl="0" marL="0" marR="0" rtl="0" algn="ctr">
              <a:lnSpc>
                <a:spcPct val="126000"/>
              </a:lnSpc>
              <a:spcBef>
                <a:spcPts val="0"/>
              </a:spcBef>
              <a:spcAft>
                <a:spcPts val="0"/>
              </a:spcAft>
              <a:buClr>
                <a:srgbClr val="F5F6F2"/>
              </a:buClr>
              <a:buSzPts val="1800"/>
              <a:buFont typeface="Space Mono"/>
              <a:buNone/>
            </a:pPr>
            <a:r>
              <a:rPr b="0" i="0" lang="en-US" sz="1800" u="none" cap="none" strike="noStrike">
                <a:solidFill>
                  <a:srgbClr val="F5F6F2"/>
                </a:solidFill>
                <a:latin typeface="Space Mono"/>
                <a:ea typeface="Space Mono"/>
                <a:cs typeface="Space Mono"/>
                <a:sym typeface="Space Mono"/>
              </a:rPr>
              <a:t>Multimodal analysis provides a comprehensive framework for understanding how tourism communication leverages various modes to create compelling and impactful messages. By examining the interplay of these elements, tourism professionals can enhance their promotional strategies and better connect with their target audiences.</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7"/>
        </a:solidFill>
      </p:bgPr>
    </p:bg>
    <p:spTree>
      <p:nvGrpSpPr>
        <p:cNvPr id="337" name="Shape 337"/>
        <p:cNvGrpSpPr/>
        <p:nvPr/>
      </p:nvGrpSpPr>
      <p:grpSpPr>
        <a:xfrm>
          <a:off x="0" y="0"/>
          <a:ext cx="0" cy="0"/>
          <a:chOff x="0" y="0"/>
          <a:chExt cx="0" cy="0"/>
        </a:xfrm>
      </p:grpSpPr>
      <p:pic>
        <p:nvPicPr>
          <p:cNvPr id="338" name="Google Shape;338;p20"/>
          <p:cNvPicPr preferRelativeResize="0"/>
          <p:nvPr/>
        </p:nvPicPr>
        <p:blipFill rotWithShape="1">
          <a:blip r:embed="rId3">
            <a:alphaModFix/>
          </a:blip>
          <a:srcRect b="0" l="0" r="0" t="0"/>
          <a:stretch/>
        </p:blipFill>
        <p:spPr>
          <a:xfrm>
            <a:off x="0" y="0"/>
            <a:ext cx="12188952" cy="76181"/>
          </a:xfrm>
          <a:prstGeom prst="rect">
            <a:avLst/>
          </a:prstGeom>
          <a:noFill/>
          <a:ln>
            <a:noFill/>
          </a:ln>
        </p:spPr>
      </p:pic>
      <p:sp>
        <p:nvSpPr>
          <p:cNvPr id="339" name="Google Shape;339;p20"/>
          <p:cNvSpPr/>
          <p:nvPr/>
        </p:nvSpPr>
        <p:spPr>
          <a:xfrm>
            <a:off x="0" y="402107"/>
            <a:ext cx="12188952" cy="478288"/>
          </a:xfrm>
          <a:prstGeom prst="rect">
            <a:avLst/>
          </a:prstGeom>
          <a:noFill/>
          <a:ln>
            <a:noFill/>
          </a:ln>
        </p:spPr>
        <p:txBody>
          <a:bodyPr anchorCtr="0" anchor="t" bIns="0" lIns="0" spcFirstLastPara="1" rIns="0" wrap="square" tIns="0">
            <a:noAutofit/>
          </a:bodyPr>
          <a:lstStyle/>
          <a:p>
            <a:pPr indent="0" lvl="0" marL="0" marR="0" rtl="0" algn="ctr">
              <a:lnSpc>
                <a:spcPct val="105725"/>
              </a:lnSpc>
              <a:spcBef>
                <a:spcPts val="0"/>
              </a:spcBef>
              <a:spcAft>
                <a:spcPts val="0"/>
              </a:spcAft>
              <a:buClr>
                <a:srgbClr val="071023"/>
              </a:buClr>
              <a:buSzPts val="3563"/>
              <a:buFont typeface="Poppins"/>
              <a:buNone/>
            </a:pPr>
            <a:r>
              <a:rPr b="0" i="0" lang="en-US" sz="3563" u="none" cap="none" strike="noStrike">
                <a:solidFill>
                  <a:srgbClr val="071023"/>
                </a:solidFill>
                <a:latin typeface="Poppins"/>
                <a:ea typeface="Poppins"/>
                <a:cs typeface="Poppins"/>
                <a:sym typeface="Poppins"/>
              </a:rPr>
              <a:t>Multimodal Analysis in Tourism</a:t>
            </a:r>
            <a:endParaRPr b="0" i="0" sz="1800" u="none" cap="none" strike="noStrike">
              <a:solidFill>
                <a:schemeClr val="dk1"/>
              </a:solidFill>
              <a:latin typeface="Arial"/>
              <a:ea typeface="Arial"/>
              <a:cs typeface="Arial"/>
              <a:sym typeface="Arial"/>
            </a:endParaRPr>
          </a:p>
        </p:txBody>
      </p:sp>
      <p:sp>
        <p:nvSpPr>
          <p:cNvPr id="340" name="Google Shape;340;p20"/>
          <p:cNvSpPr/>
          <p:nvPr/>
        </p:nvSpPr>
        <p:spPr>
          <a:xfrm>
            <a:off x="476131" y="1561709"/>
            <a:ext cx="2666333" cy="3323394"/>
          </a:xfrm>
          <a:prstGeom prst="rect">
            <a:avLst/>
          </a:prstGeom>
          <a:solidFill>
            <a:srgbClr val="F66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each, vacation, tropical" id="341" name="Google Shape;341;p20"/>
          <p:cNvPicPr preferRelativeResize="0"/>
          <p:nvPr/>
        </p:nvPicPr>
        <p:blipFill rotWithShape="1">
          <a:blip r:embed="rId4">
            <a:alphaModFix/>
          </a:blip>
          <a:srcRect b="2060" l="28363" r="28363" t="2060"/>
          <a:stretch/>
        </p:blipFill>
        <p:spPr>
          <a:xfrm>
            <a:off x="476131" y="1561709"/>
            <a:ext cx="2666333" cy="3323394"/>
          </a:xfrm>
          <a:prstGeom prst="rect">
            <a:avLst/>
          </a:prstGeom>
          <a:noFill/>
          <a:ln>
            <a:noFill/>
          </a:ln>
        </p:spPr>
      </p:pic>
      <p:sp>
        <p:nvSpPr>
          <p:cNvPr id="342" name="Google Shape;342;p20"/>
          <p:cNvSpPr/>
          <p:nvPr/>
        </p:nvSpPr>
        <p:spPr>
          <a:xfrm>
            <a:off x="342814" y="5020726"/>
            <a:ext cx="2932967" cy="460805"/>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Stunning Beach Landscape</a:t>
            </a:r>
            <a:endParaRPr b="0" i="0" sz="1800" u="none" cap="none" strike="noStrike">
              <a:solidFill>
                <a:schemeClr val="dk1"/>
              </a:solidFill>
              <a:latin typeface="Arial"/>
              <a:ea typeface="Arial"/>
              <a:cs typeface="Arial"/>
              <a:sym typeface="Arial"/>
            </a:endParaRPr>
          </a:p>
        </p:txBody>
      </p:sp>
      <p:sp>
        <p:nvSpPr>
          <p:cNvPr id="343" name="Google Shape;343;p20"/>
          <p:cNvSpPr/>
          <p:nvPr/>
        </p:nvSpPr>
        <p:spPr>
          <a:xfrm>
            <a:off x="342814" y="5568054"/>
            <a:ext cx="2932967" cy="8531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 breathtaking image of a pristine beach with crystal-clear waters and palm trees swaying in the breeze.</a:t>
            </a:r>
            <a:endParaRPr b="0" i="0" sz="1800" u="none" cap="none" strike="noStrike">
              <a:solidFill>
                <a:schemeClr val="dk1"/>
              </a:solidFill>
              <a:latin typeface="Arial"/>
              <a:ea typeface="Arial"/>
              <a:cs typeface="Arial"/>
              <a:sym typeface="Arial"/>
            </a:endParaRPr>
          </a:p>
        </p:txBody>
      </p:sp>
      <p:sp>
        <p:nvSpPr>
          <p:cNvPr id="344" name="Google Shape;344;p20"/>
          <p:cNvSpPr/>
          <p:nvPr/>
        </p:nvSpPr>
        <p:spPr>
          <a:xfrm>
            <a:off x="3332917" y="1561709"/>
            <a:ext cx="2666333" cy="3323394"/>
          </a:xfrm>
          <a:prstGeom prst="rect">
            <a:avLst/>
          </a:prstGeom>
          <a:solidFill>
            <a:srgbClr val="F66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nature, adventure, getaway" id="345" name="Google Shape;345;p20"/>
          <p:cNvPicPr preferRelativeResize="0"/>
          <p:nvPr/>
        </p:nvPicPr>
        <p:blipFill rotWithShape="1">
          <a:blip r:embed="rId5">
            <a:alphaModFix/>
          </a:blip>
          <a:srcRect b="2060" l="24828" r="24829" t="2060"/>
          <a:stretch/>
        </p:blipFill>
        <p:spPr>
          <a:xfrm>
            <a:off x="3332917" y="1561709"/>
            <a:ext cx="2666333" cy="3323394"/>
          </a:xfrm>
          <a:prstGeom prst="rect">
            <a:avLst/>
          </a:prstGeom>
          <a:noFill/>
          <a:ln>
            <a:noFill/>
          </a:ln>
        </p:spPr>
      </p:pic>
      <p:sp>
        <p:nvSpPr>
          <p:cNvPr id="346" name="Google Shape;346;p20"/>
          <p:cNvSpPr/>
          <p:nvPr/>
        </p:nvSpPr>
        <p:spPr>
          <a:xfrm>
            <a:off x="3199600" y="5020726"/>
            <a:ext cx="2932967"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Cozy Mountain Cabin</a:t>
            </a:r>
            <a:endParaRPr b="0" i="0" sz="1800" u="none" cap="none" strike="noStrike">
              <a:solidFill>
                <a:schemeClr val="dk1"/>
              </a:solidFill>
              <a:latin typeface="Arial"/>
              <a:ea typeface="Arial"/>
              <a:cs typeface="Arial"/>
              <a:sym typeface="Arial"/>
            </a:endParaRPr>
          </a:p>
        </p:txBody>
      </p:sp>
      <p:sp>
        <p:nvSpPr>
          <p:cNvPr id="347" name="Google Shape;347;p20"/>
          <p:cNvSpPr/>
          <p:nvPr/>
        </p:nvSpPr>
        <p:spPr>
          <a:xfrm>
            <a:off x="3199600" y="5337651"/>
            <a:ext cx="2932967" cy="1066459"/>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 charming log cabin nestled among the majestic mountains, surrounded by lush forests and serene lakes.</a:t>
            </a:r>
            <a:endParaRPr b="0" i="0" sz="1800" u="none" cap="none" strike="noStrike">
              <a:solidFill>
                <a:schemeClr val="dk1"/>
              </a:solidFill>
              <a:latin typeface="Arial"/>
              <a:ea typeface="Arial"/>
              <a:cs typeface="Arial"/>
              <a:sym typeface="Arial"/>
            </a:endParaRPr>
          </a:p>
        </p:txBody>
      </p:sp>
      <p:sp>
        <p:nvSpPr>
          <p:cNvPr id="348" name="Google Shape;348;p20"/>
          <p:cNvSpPr/>
          <p:nvPr/>
        </p:nvSpPr>
        <p:spPr>
          <a:xfrm>
            <a:off x="6189702" y="1561709"/>
            <a:ext cx="2666333" cy="3323394"/>
          </a:xfrm>
          <a:prstGeom prst="rect">
            <a:avLst/>
          </a:prstGeom>
          <a:solidFill>
            <a:srgbClr val="F66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ity, urban, tourism" id="349" name="Google Shape;349;p20"/>
          <p:cNvPicPr preferRelativeResize="0"/>
          <p:nvPr/>
        </p:nvPicPr>
        <p:blipFill rotWithShape="1">
          <a:blip r:embed="rId6">
            <a:alphaModFix/>
          </a:blip>
          <a:srcRect b="2060" l="29108" r="29108" t="2060"/>
          <a:stretch/>
        </p:blipFill>
        <p:spPr>
          <a:xfrm>
            <a:off x="6189702" y="1561709"/>
            <a:ext cx="2666333" cy="3323394"/>
          </a:xfrm>
          <a:prstGeom prst="rect">
            <a:avLst/>
          </a:prstGeom>
          <a:noFill/>
          <a:ln>
            <a:noFill/>
          </a:ln>
        </p:spPr>
      </p:pic>
      <p:sp>
        <p:nvSpPr>
          <p:cNvPr id="350" name="Google Shape;350;p20"/>
          <p:cNvSpPr/>
          <p:nvPr/>
        </p:nvSpPr>
        <p:spPr>
          <a:xfrm>
            <a:off x="6056386" y="5020726"/>
            <a:ext cx="2932967"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Vibrant City Skyline</a:t>
            </a:r>
            <a:endParaRPr b="0" i="0" sz="1800" u="none" cap="none" strike="noStrike">
              <a:solidFill>
                <a:schemeClr val="dk1"/>
              </a:solidFill>
              <a:latin typeface="Arial"/>
              <a:ea typeface="Arial"/>
              <a:cs typeface="Arial"/>
              <a:sym typeface="Arial"/>
            </a:endParaRPr>
          </a:p>
        </p:txBody>
      </p:sp>
      <p:sp>
        <p:nvSpPr>
          <p:cNvPr id="351" name="Google Shape;351;p20"/>
          <p:cNvSpPr/>
          <p:nvPr/>
        </p:nvSpPr>
        <p:spPr>
          <a:xfrm>
            <a:off x="6056386" y="5337651"/>
            <a:ext cx="2932967" cy="8531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 dynamic cityscape with towering skyscrapers, bustling streets, and a vibrant cultural scene.</a:t>
            </a:r>
            <a:endParaRPr b="0" i="0" sz="1800" u="none" cap="none" strike="noStrike">
              <a:solidFill>
                <a:schemeClr val="dk1"/>
              </a:solidFill>
              <a:latin typeface="Arial"/>
              <a:ea typeface="Arial"/>
              <a:cs typeface="Arial"/>
              <a:sym typeface="Arial"/>
            </a:endParaRPr>
          </a:p>
        </p:txBody>
      </p:sp>
      <p:sp>
        <p:nvSpPr>
          <p:cNvPr id="352" name="Google Shape;352;p20"/>
          <p:cNvSpPr/>
          <p:nvPr/>
        </p:nvSpPr>
        <p:spPr>
          <a:xfrm>
            <a:off x="9046488" y="1561709"/>
            <a:ext cx="2666333" cy="3323394"/>
          </a:xfrm>
          <a:prstGeom prst="rect">
            <a:avLst/>
          </a:prstGeom>
          <a:solidFill>
            <a:srgbClr val="F66A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
          <p:cNvSpPr/>
          <p:nvPr/>
        </p:nvSpPr>
        <p:spPr>
          <a:xfrm>
            <a:off x="8913171" y="5020726"/>
            <a:ext cx="2932967" cy="230403"/>
          </a:xfrm>
          <a:prstGeom prst="rect">
            <a:avLst/>
          </a:prstGeom>
          <a:noFill/>
          <a:ln>
            <a:noFill/>
          </a:ln>
        </p:spPr>
        <p:txBody>
          <a:bodyPr anchorCtr="0" anchor="t" bIns="0" lIns="0" spcFirstLastPara="1" rIns="0" wrap="square" tIns="0">
            <a:noAutofit/>
          </a:bodyPr>
          <a:lstStyle/>
          <a:p>
            <a:pPr indent="0" lvl="0" marL="0" marR="0" rtl="0" algn="ctr">
              <a:lnSpc>
                <a:spcPct val="125972"/>
              </a:lnSpc>
              <a:spcBef>
                <a:spcPts val="0"/>
              </a:spcBef>
              <a:spcAft>
                <a:spcPts val="0"/>
              </a:spcAft>
              <a:buClr>
                <a:srgbClr val="071023"/>
              </a:buClr>
              <a:buSzPts val="1440"/>
              <a:buFont typeface="Space Mono"/>
              <a:buNone/>
            </a:pPr>
            <a:r>
              <a:rPr b="0" i="0" lang="en-US" sz="1440" u="none" cap="none" strike="noStrike">
                <a:solidFill>
                  <a:srgbClr val="071023"/>
                </a:solidFill>
                <a:latin typeface="Space Mono"/>
                <a:ea typeface="Space Mono"/>
                <a:cs typeface="Space Mono"/>
                <a:sym typeface="Space Mono"/>
              </a:rPr>
              <a:t>Historic European Town</a:t>
            </a:r>
            <a:endParaRPr b="0" i="0" sz="1800" u="none" cap="none" strike="noStrike">
              <a:solidFill>
                <a:schemeClr val="dk1"/>
              </a:solidFill>
              <a:latin typeface="Arial"/>
              <a:ea typeface="Arial"/>
              <a:cs typeface="Arial"/>
              <a:sym typeface="Arial"/>
            </a:endParaRPr>
          </a:p>
        </p:txBody>
      </p:sp>
      <p:sp>
        <p:nvSpPr>
          <p:cNvPr id="354" name="Google Shape;354;p20"/>
          <p:cNvSpPr/>
          <p:nvPr/>
        </p:nvSpPr>
        <p:spPr>
          <a:xfrm>
            <a:off x="8913171" y="5337651"/>
            <a:ext cx="2932967" cy="853167"/>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000000"/>
              </a:buClr>
              <a:buSzPts val="1200"/>
              <a:buFont typeface="Space Mono"/>
              <a:buNone/>
            </a:pPr>
            <a:r>
              <a:rPr b="0" i="0" lang="en-US" sz="1200" u="none" cap="none" strike="noStrike">
                <a:solidFill>
                  <a:srgbClr val="000000"/>
                </a:solidFill>
                <a:latin typeface="Space Mono"/>
                <a:ea typeface="Space Mono"/>
                <a:cs typeface="Space Mono"/>
                <a:sym typeface="Space Mono"/>
              </a:rPr>
              <a:t>A picturesque European town with cobblestone streets, colorful buildings, and a centuries-old cathedral.</a:t>
            </a:r>
            <a:endParaRPr b="0" i="0" sz="1800" u="none" cap="none" strike="noStrike">
              <a:solidFill>
                <a:schemeClr val="dk1"/>
              </a:solidFill>
              <a:latin typeface="Arial"/>
              <a:ea typeface="Arial"/>
              <a:cs typeface="Arial"/>
              <a:sym typeface="Arial"/>
            </a:endParaRPr>
          </a:p>
        </p:txBody>
      </p:sp>
      <p:sp>
        <p:nvSpPr>
          <p:cNvPr id="355" name="Google Shape;355;p20"/>
          <p:cNvSpPr txBox="1"/>
          <p:nvPr/>
        </p:nvSpPr>
        <p:spPr>
          <a:xfrm>
            <a:off x="10041475" y="2709325"/>
            <a:ext cx="1312200" cy="190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500"/>
              <a:t>?</a:t>
            </a:r>
            <a:endParaRPr sz="45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id="360" name="Google Shape;360;g3421831069f_0_0"/>
          <p:cNvPicPr preferRelativeResize="0"/>
          <p:nvPr/>
        </p:nvPicPr>
        <p:blipFill rotWithShape="1">
          <a:blip r:embed="rId3">
            <a:alphaModFix/>
          </a:blip>
          <a:srcRect b="0" l="0" r="0" t="0"/>
          <a:stretch/>
        </p:blipFill>
        <p:spPr>
          <a:xfrm>
            <a:off x="574446" y="836573"/>
            <a:ext cx="2556509" cy="4511281"/>
          </a:xfrm>
          <a:prstGeom prst="rect">
            <a:avLst/>
          </a:prstGeom>
          <a:noFill/>
          <a:ln>
            <a:noFill/>
          </a:ln>
        </p:spPr>
      </p:pic>
      <p:pic>
        <p:nvPicPr>
          <p:cNvPr id="361" name="Google Shape;361;g3421831069f_0_0"/>
          <p:cNvPicPr preferRelativeResize="0"/>
          <p:nvPr/>
        </p:nvPicPr>
        <p:blipFill rotWithShape="1">
          <a:blip r:embed="rId4">
            <a:alphaModFix/>
          </a:blip>
          <a:srcRect b="0" l="0" r="0" t="0"/>
          <a:stretch/>
        </p:blipFill>
        <p:spPr>
          <a:xfrm>
            <a:off x="3297384" y="836573"/>
            <a:ext cx="2556509" cy="4527753"/>
          </a:xfrm>
          <a:prstGeom prst="rect">
            <a:avLst/>
          </a:prstGeom>
          <a:noFill/>
          <a:ln>
            <a:noFill/>
          </a:ln>
        </p:spPr>
      </p:pic>
      <p:sp>
        <p:nvSpPr>
          <p:cNvPr id="362" name="Google Shape;362;g3421831069f_0_0"/>
          <p:cNvSpPr txBox="1"/>
          <p:nvPr/>
        </p:nvSpPr>
        <p:spPr>
          <a:xfrm>
            <a:off x="399013" y="5824335"/>
            <a:ext cx="5454900" cy="738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Garamond"/>
                <a:ea typeface="Garamond"/>
                <a:cs typeface="Garamond"/>
                <a:sym typeface="Garamond"/>
              </a:rPr>
              <a:t>Image 5.1</a:t>
            </a:r>
            <a:r>
              <a:rPr b="0" i="0" lang="en-US" sz="1400" u="none" cap="none" strike="noStrike">
                <a:solidFill>
                  <a:srgbClr val="000000"/>
                </a:solidFill>
                <a:latin typeface="Garamond"/>
                <a:ea typeface="Garamond"/>
                <a:cs typeface="Garamond"/>
                <a:sym typeface="Garamond"/>
              </a:rPr>
              <a:t>: Post shared by Western Australia on Instagram on 6</a:t>
            </a:r>
            <a:r>
              <a:rPr b="0" baseline="30000" i="0" lang="en-US" sz="1400" u="none" cap="none" strike="noStrike">
                <a:solidFill>
                  <a:srgbClr val="000000"/>
                </a:solidFill>
                <a:latin typeface="Garamond"/>
                <a:ea typeface="Garamond"/>
                <a:cs typeface="Garamond"/>
                <a:sym typeface="Garamond"/>
              </a:rPr>
              <a:t>th</a:t>
            </a:r>
            <a:r>
              <a:rPr b="0" i="0" lang="en-US" sz="1400" u="none" cap="none" strike="noStrike">
                <a:solidFill>
                  <a:srgbClr val="000000"/>
                </a:solidFill>
                <a:latin typeface="Garamond"/>
                <a:ea typeface="Garamond"/>
                <a:cs typeface="Garamond"/>
                <a:sym typeface="Garamond"/>
              </a:rPr>
              <a:t> June 2019. Photo by @gypsylovinglight. </a:t>
            </a:r>
            <a:r>
              <a:rPr b="0" i="0" lang="en-US" sz="1400" u="sng" cap="none" strike="noStrike">
                <a:solidFill>
                  <a:srgbClr val="000000"/>
                </a:solidFill>
                <a:latin typeface="Garamond"/>
                <a:ea typeface="Garamond"/>
                <a:cs typeface="Garamond"/>
                <a:sym typeface="Garamond"/>
                <a:hlinkClick r:id="rId5">
                  <a:extLst>
                    <a:ext uri="{A12FA001-AC4F-418D-AE19-62706E023703}">
                      <ahyp:hlinkClr val="tx"/>
                    </a:ext>
                  </a:extLst>
                </a:hlinkClick>
              </a:rPr>
              <a:t>www.instagram.com/p/ByWnWdon-FP/</a:t>
            </a:r>
            <a:r>
              <a:rPr b="0" i="0" lang="en-US" sz="1400" u="sng" cap="none" strike="noStrike">
                <a:solidFill>
                  <a:srgbClr val="000000"/>
                </a:solidFill>
                <a:latin typeface="Garamond"/>
                <a:ea typeface="Garamond"/>
                <a:cs typeface="Garamond"/>
                <a:sym typeface="Garamond"/>
              </a:rPr>
              <a:t> (Last visit: 31/01/2023)</a:t>
            </a:r>
            <a:endParaRPr b="0" i="0" sz="2000" u="none" cap="none" strike="noStrike">
              <a:solidFill>
                <a:schemeClr val="dk1"/>
              </a:solidFill>
              <a:latin typeface="Times New Roman"/>
              <a:ea typeface="Times New Roman"/>
              <a:cs typeface="Times New Roman"/>
              <a:sym typeface="Times New Roman"/>
            </a:endParaRPr>
          </a:p>
        </p:txBody>
      </p:sp>
      <p:pic>
        <p:nvPicPr>
          <p:cNvPr id="363" name="Google Shape;363;g3421831069f_0_0"/>
          <p:cNvPicPr preferRelativeResize="0"/>
          <p:nvPr/>
        </p:nvPicPr>
        <p:blipFill rotWithShape="1">
          <a:blip r:embed="rId6">
            <a:alphaModFix/>
          </a:blip>
          <a:srcRect b="0" l="0" r="0" t="0"/>
          <a:stretch/>
        </p:blipFill>
        <p:spPr>
          <a:xfrm>
            <a:off x="6143852" y="1277012"/>
            <a:ext cx="6048147" cy="35784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2025-03-18T15:47:44.032Z</dcterms:created>
  <dc:creator>elena.mattei@univr.it</dc:creator>
</cp:coreProperties>
</file>